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Telegraf" panose="020B0604020202020204" charset="0"/>
      <p:regular r:id="rId36"/>
    </p:embeddedFont>
    <p:embeddedFont>
      <p:font typeface="Telegraf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Does ICE need a judicial warrant to see your papers?</a:t>
            </a:r>
          </a:p>
          <a:p>
            <a:endParaRPr lang="en-US"/>
          </a:p>
          <a:p>
            <a:r>
              <a:rPr lang="en-US"/>
              <a:t>Reasonable suspicion of a crime or violation of immigration law (race isn't enough, can't )</a:t>
            </a:r>
          </a:p>
          <a:p>
            <a:endParaRPr lang="en-US"/>
          </a:p>
          <a:p>
            <a:r>
              <a:rPr lang="en-US"/>
              <a:t>won't have grounds</a:t>
            </a:r>
          </a:p>
          <a:p>
            <a:endParaRPr lang="en-US"/>
          </a:p>
          <a:p>
            <a:r>
              <a:rPr lang="en-US"/>
              <a:t>Can't be forced to produce documents unless warrant (even if arrested)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Cards? Only for family</a:t>
            </a:r>
          </a:p>
          <a:p>
            <a:endParaRPr lang="en-US"/>
          </a:p>
          <a:p>
            <a:r>
              <a:rPr lang="en-US"/>
              <a:t>What's useful for being prepared? </a:t>
            </a:r>
          </a:p>
          <a:p>
            <a:endParaRPr lang="en-US"/>
          </a:p>
          <a:p>
            <a:r>
              <a:rPr lang="en-US"/>
              <a:t>Packet of information showing continuous presence for two years, declarations of their own &amp; family IN THE HOME</a:t>
            </a:r>
          </a:p>
          <a:p>
            <a:endParaRPr lang="en-US"/>
          </a:p>
          <a:p>
            <a:r>
              <a:rPr lang="en-US"/>
              <a:t>"Create a record" 2+y</a:t>
            </a:r>
          </a:p>
          <a:p>
            <a:endParaRPr lang="en-US"/>
          </a:p>
          <a:p>
            <a:r>
              <a:rPr lang="en-US"/>
              <a:t>Make a record after ICE encounter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Cards? Only for family</a:t>
            </a:r>
          </a:p>
          <a:p>
            <a:endParaRPr lang="en-US"/>
          </a:p>
          <a:p>
            <a:r>
              <a:rPr lang="en-US"/>
              <a:t>What's useful for being prepared? </a:t>
            </a:r>
          </a:p>
          <a:p>
            <a:endParaRPr lang="en-US"/>
          </a:p>
          <a:p>
            <a:r>
              <a:rPr lang="en-US"/>
              <a:t>Packet of information showing continuous presence for two years, declarations of their own &amp; family IN THE HOME</a:t>
            </a:r>
          </a:p>
          <a:p>
            <a:endParaRPr lang="en-US"/>
          </a:p>
          <a:p>
            <a:r>
              <a:rPr lang="en-US"/>
              <a:t>"Create a record" 2+y</a:t>
            </a:r>
          </a:p>
          <a:p>
            <a:endParaRPr lang="en-US"/>
          </a:p>
          <a:p>
            <a:r>
              <a:rPr lang="en-US"/>
              <a:t>Make a record after ICE encounter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Identify 2-3+ citizens to be on-the-ground responders for your ICE watch. Would you be willing to be observer? responders, will be given qs</a:t>
            </a:r>
          </a:p>
          <a:p>
            <a:endParaRPr lang="en-US"/>
          </a:p>
          <a:p>
            <a:r>
              <a:rPr lang="en-US"/>
              <a:t>“Can I check back in with you?” Check in with Ryan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sure about open fields doctrine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619250"/>
            <a:ext cx="16230600" cy="7048500"/>
            <a:chOff x="0" y="0"/>
            <a:chExt cx="2514545" cy="1091997"/>
          </a:xfrm>
        </p:grpSpPr>
        <p:sp>
          <p:nvSpPr>
            <p:cNvPr id="6" name="Freeform 6"/>
            <p:cNvSpPr/>
            <p:nvPr/>
          </p:nvSpPr>
          <p:spPr>
            <a:xfrm>
              <a:off x="0" y="0"/>
              <a:ext cx="2514545" cy="1091997"/>
            </a:xfrm>
            <a:custGeom>
              <a:avLst/>
              <a:gdLst/>
              <a:ahLst/>
              <a:cxnLst/>
              <a:rect l="l" t="t" r="r" b="b"/>
              <a:pathLst>
                <a:path w="2514545" h="1091997">
                  <a:moveTo>
                    <a:pt x="0" y="0"/>
                  </a:moveTo>
                  <a:lnTo>
                    <a:pt x="2514545" y="0"/>
                  </a:lnTo>
                  <a:lnTo>
                    <a:pt x="2514545" y="1091997"/>
                  </a:lnTo>
                  <a:lnTo>
                    <a:pt x="0" y="1091997"/>
                  </a:lnTo>
                  <a:close/>
                </a:path>
              </a:pathLst>
            </a:custGeom>
            <a:blipFill>
              <a:blip r:embed="rId2"/>
              <a:stretch>
                <a:fillRect t="-26852" b="-26852"/>
              </a:stretch>
            </a:blipFill>
          </p:spPr>
        </p:sp>
      </p:grpSp>
      <p:grpSp>
        <p:nvGrpSpPr>
          <p:cNvPr id="7" name="Group 7"/>
          <p:cNvGrpSpPr/>
          <p:nvPr/>
        </p:nvGrpSpPr>
        <p:grpSpPr>
          <a:xfrm rot="-10800000">
            <a:off x="1028700" y="2887556"/>
            <a:ext cx="16230600" cy="5780194"/>
            <a:chOff x="0" y="0"/>
            <a:chExt cx="4274726" cy="1522356"/>
          </a:xfrm>
        </p:grpSpPr>
        <p:sp>
          <p:nvSpPr>
            <p:cNvPr id="8" name="Freeform 8"/>
            <p:cNvSpPr/>
            <p:nvPr/>
          </p:nvSpPr>
          <p:spPr>
            <a:xfrm>
              <a:off x="0" y="0"/>
              <a:ext cx="4274726" cy="1522356"/>
            </a:xfrm>
            <a:custGeom>
              <a:avLst/>
              <a:gdLst/>
              <a:ahLst/>
              <a:cxnLst/>
              <a:rect l="l" t="t" r="r" b="b"/>
              <a:pathLst>
                <a:path w="4274726" h="1522356">
                  <a:moveTo>
                    <a:pt x="0" y="0"/>
                  </a:moveTo>
                  <a:lnTo>
                    <a:pt x="4274726" y="0"/>
                  </a:lnTo>
                  <a:lnTo>
                    <a:pt x="4274726" y="1522356"/>
                  </a:lnTo>
                  <a:lnTo>
                    <a:pt x="0" y="1522356"/>
                  </a:lnTo>
                  <a:close/>
                </a:path>
              </a:pathLst>
            </a:custGeom>
            <a:gradFill rotWithShape="1">
              <a:gsLst>
                <a:gs pos="0">
                  <a:srgbClr val="000000">
                    <a:alpha val="55000"/>
                  </a:srgbClr>
                </a:gs>
                <a:gs pos="100000">
                  <a:srgbClr val="FFFFFF">
                    <a:alpha val="0"/>
                  </a:srgbClr>
                </a:gs>
              </a:gsLst>
              <a:lin ang="5400000"/>
            </a:gradFill>
          </p:spPr>
        </p:sp>
        <p:sp>
          <p:nvSpPr>
            <p:cNvPr id="9" name="TextBox 9"/>
            <p:cNvSpPr txBox="1"/>
            <p:nvPr/>
          </p:nvSpPr>
          <p:spPr>
            <a:xfrm>
              <a:off x="0" y="9525"/>
              <a:ext cx="4274726" cy="1512831"/>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161906" y="3057902"/>
            <a:ext cx="9458664" cy="4110909"/>
            <a:chOff x="0" y="0"/>
            <a:chExt cx="811212" cy="352567"/>
          </a:xfrm>
        </p:grpSpPr>
        <p:sp>
          <p:nvSpPr>
            <p:cNvPr id="11" name="Freeform 11"/>
            <p:cNvSpPr/>
            <p:nvPr/>
          </p:nvSpPr>
          <p:spPr>
            <a:xfrm>
              <a:off x="0" y="0"/>
              <a:ext cx="811212" cy="352567"/>
            </a:xfrm>
            <a:custGeom>
              <a:avLst/>
              <a:gdLst/>
              <a:ahLst/>
              <a:cxnLst/>
              <a:rect l="l" t="t" r="r" b="b"/>
              <a:pathLst>
                <a:path w="811212" h="352567">
                  <a:moveTo>
                    <a:pt x="127249" y="0"/>
                  </a:moveTo>
                  <a:lnTo>
                    <a:pt x="683963" y="0"/>
                  </a:lnTo>
                  <a:cubicBezTo>
                    <a:pt x="717711" y="0"/>
                    <a:pt x="750078" y="13407"/>
                    <a:pt x="773941" y="37270"/>
                  </a:cubicBezTo>
                  <a:cubicBezTo>
                    <a:pt x="797805" y="61134"/>
                    <a:pt x="811212" y="93500"/>
                    <a:pt x="811212" y="127249"/>
                  </a:cubicBezTo>
                  <a:lnTo>
                    <a:pt x="811212" y="225319"/>
                  </a:lnTo>
                  <a:cubicBezTo>
                    <a:pt x="811212" y="295596"/>
                    <a:pt x="754240" y="352567"/>
                    <a:pt x="683963" y="352567"/>
                  </a:cubicBezTo>
                  <a:lnTo>
                    <a:pt x="127249" y="352567"/>
                  </a:lnTo>
                  <a:cubicBezTo>
                    <a:pt x="56971" y="352567"/>
                    <a:pt x="0" y="295596"/>
                    <a:pt x="0" y="225319"/>
                  </a:cubicBezTo>
                  <a:lnTo>
                    <a:pt x="0" y="127249"/>
                  </a:lnTo>
                  <a:cubicBezTo>
                    <a:pt x="0" y="56971"/>
                    <a:pt x="56971" y="0"/>
                    <a:pt x="127249" y="0"/>
                  </a:cubicBezTo>
                  <a:close/>
                </a:path>
              </a:pathLst>
            </a:custGeom>
            <a:solidFill>
              <a:srgbClr val="EF404E">
                <a:alpha val="49804"/>
              </a:srgbClr>
            </a:solidFill>
          </p:spPr>
        </p:sp>
        <p:sp>
          <p:nvSpPr>
            <p:cNvPr id="12" name="TextBox 12"/>
            <p:cNvSpPr txBox="1"/>
            <p:nvPr/>
          </p:nvSpPr>
          <p:spPr>
            <a:xfrm>
              <a:off x="0" y="9525"/>
              <a:ext cx="811212" cy="343042"/>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436556" y="3551256"/>
            <a:ext cx="8909364" cy="3276600"/>
          </a:xfrm>
          <a:prstGeom prst="rect">
            <a:avLst/>
          </a:prstGeom>
        </p:spPr>
        <p:txBody>
          <a:bodyPr lIns="0" tIns="0" rIns="0" bIns="0" rtlCol="0" anchor="t">
            <a:spAutoFit/>
          </a:bodyPr>
          <a:lstStyle/>
          <a:p>
            <a:pPr algn="ctr">
              <a:lnSpc>
                <a:spcPts val="8100"/>
              </a:lnSpc>
            </a:pPr>
            <a:r>
              <a:rPr lang="en-US" sz="9000" b="1" spc="-450">
                <a:solidFill>
                  <a:srgbClr val="FFE06A"/>
                </a:solidFill>
                <a:latin typeface="Telegraf Bold"/>
                <a:ea typeface="Telegraf Bold"/>
                <a:cs typeface="Telegraf Bold"/>
                <a:sym typeface="Telegraf Bold"/>
              </a:rPr>
              <a:t>KNOW YOUR RIGHTS WITH ICE</a:t>
            </a:r>
          </a:p>
        </p:txBody>
      </p:sp>
      <p:sp>
        <p:nvSpPr>
          <p:cNvPr id="14" name="TextBox 14"/>
          <p:cNvSpPr txBox="1"/>
          <p:nvPr/>
        </p:nvSpPr>
        <p:spPr>
          <a:xfrm>
            <a:off x="1335311" y="1215962"/>
            <a:ext cx="5114486"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11824965" y="8846342"/>
            <a:ext cx="5114486" cy="289031"/>
          </a:xfrm>
          <a:prstGeom prst="rect">
            <a:avLst/>
          </a:prstGeom>
        </p:spPr>
        <p:txBody>
          <a:bodyPr lIns="0" tIns="0" rIns="0" bIns="0" rtlCol="0" anchor="t">
            <a:spAutoFit/>
          </a:bodyPr>
          <a:lstStyle/>
          <a:p>
            <a:pPr algn="r">
              <a:lnSpc>
                <a:spcPts val="2004"/>
              </a:lnSpc>
              <a:spcBef>
                <a:spcPct val="0"/>
              </a:spcBef>
            </a:pPr>
            <a:r>
              <a:rPr lang="en-US" sz="2004" b="1" spc="50">
                <a:solidFill>
                  <a:srgbClr val="EF404E"/>
                </a:solidFill>
                <a:latin typeface="Telegraf Bold"/>
                <a:ea typeface="Telegraf Bold"/>
                <a:cs typeface="Telegraf Bold"/>
                <a:sym typeface="Telegraf Bold"/>
              </a:rPr>
              <a:t>LAST UPDATED: 3/14/25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sp>
        <p:nvSpPr>
          <p:cNvPr id="2" name="AutoShape 2"/>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3" name="Freeform 3"/>
          <p:cNvSpPr/>
          <p:nvPr/>
        </p:nvSpPr>
        <p:spPr>
          <a:xfrm>
            <a:off x="1028700" y="530991"/>
            <a:ext cx="7253171" cy="9225019"/>
          </a:xfrm>
          <a:custGeom>
            <a:avLst/>
            <a:gdLst/>
            <a:ahLst/>
            <a:cxnLst/>
            <a:rect l="l" t="t" r="r" b="b"/>
            <a:pathLst>
              <a:path w="7253171" h="9225019">
                <a:moveTo>
                  <a:pt x="0" y="0"/>
                </a:moveTo>
                <a:lnTo>
                  <a:pt x="7253171" y="0"/>
                </a:lnTo>
                <a:lnTo>
                  <a:pt x="7253171" y="9225018"/>
                </a:lnTo>
                <a:lnTo>
                  <a:pt x="0" y="9225018"/>
                </a:lnTo>
                <a:lnTo>
                  <a:pt x="0" y="0"/>
                </a:lnTo>
                <a:close/>
              </a:path>
            </a:pathLst>
          </a:custGeom>
          <a:blipFill>
            <a:blip r:embed="rId2"/>
            <a:stretch>
              <a:fillRect/>
            </a:stretch>
          </a:blipFill>
        </p:spPr>
      </p:sp>
      <p:sp>
        <p:nvSpPr>
          <p:cNvPr id="4" name="Freeform 4"/>
          <p:cNvSpPr/>
          <p:nvPr/>
        </p:nvSpPr>
        <p:spPr>
          <a:xfrm>
            <a:off x="10098379" y="530991"/>
            <a:ext cx="7160921" cy="9225019"/>
          </a:xfrm>
          <a:custGeom>
            <a:avLst/>
            <a:gdLst/>
            <a:ahLst/>
            <a:cxnLst/>
            <a:rect l="l" t="t" r="r" b="b"/>
            <a:pathLst>
              <a:path w="7160921" h="9225019">
                <a:moveTo>
                  <a:pt x="0" y="0"/>
                </a:moveTo>
                <a:lnTo>
                  <a:pt x="7160921" y="0"/>
                </a:lnTo>
                <a:lnTo>
                  <a:pt x="7160921" y="9225018"/>
                </a:lnTo>
                <a:lnTo>
                  <a:pt x="0" y="9225018"/>
                </a:lnTo>
                <a:lnTo>
                  <a:pt x="0" y="0"/>
                </a:lnTo>
                <a:close/>
              </a:path>
            </a:pathLst>
          </a:custGeom>
          <a:blipFill>
            <a:blip r:embed="rId3"/>
            <a:stretch>
              <a:fillRect/>
            </a:stretch>
          </a:blipFill>
        </p:spPr>
      </p:sp>
      <p:grpSp>
        <p:nvGrpSpPr>
          <p:cNvPr id="5" name="Group 5"/>
          <p:cNvGrpSpPr/>
          <p:nvPr/>
        </p:nvGrpSpPr>
        <p:grpSpPr>
          <a:xfrm>
            <a:off x="1763490" y="883952"/>
            <a:ext cx="3665026" cy="725864"/>
            <a:chOff x="0" y="0"/>
            <a:chExt cx="965274" cy="191174"/>
          </a:xfrm>
        </p:grpSpPr>
        <p:sp>
          <p:nvSpPr>
            <p:cNvPr id="6" name="Freeform 6"/>
            <p:cNvSpPr/>
            <p:nvPr/>
          </p:nvSpPr>
          <p:spPr>
            <a:xfrm>
              <a:off x="0" y="0"/>
              <a:ext cx="965274" cy="191174"/>
            </a:xfrm>
            <a:custGeom>
              <a:avLst/>
              <a:gdLst/>
              <a:ahLst/>
              <a:cxnLst/>
              <a:rect l="l" t="t" r="r" b="b"/>
              <a:pathLst>
                <a:path w="965274" h="191174">
                  <a:moveTo>
                    <a:pt x="482637" y="0"/>
                  </a:moveTo>
                  <a:cubicBezTo>
                    <a:pt x="216084" y="0"/>
                    <a:pt x="0" y="42796"/>
                    <a:pt x="0" y="95587"/>
                  </a:cubicBezTo>
                  <a:cubicBezTo>
                    <a:pt x="0" y="148378"/>
                    <a:pt x="216084" y="191174"/>
                    <a:pt x="482637" y="191174"/>
                  </a:cubicBezTo>
                  <a:cubicBezTo>
                    <a:pt x="749190" y="191174"/>
                    <a:pt x="965274" y="148378"/>
                    <a:pt x="965274" y="95587"/>
                  </a:cubicBezTo>
                  <a:cubicBezTo>
                    <a:pt x="965274" y="42796"/>
                    <a:pt x="749190" y="0"/>
                    <a:pt x="482637" y="0"/>
                  </a:cubicBezTo>
                  <a:close/>
                </a:path>
              </a:pathLst>
            </a:custGeom>
            <a:solidFill>
              <a:srgbClr val="000000">
                <a:alpha val="0"/>
              </a:srgbClr>
            </a:solidFill>
            <a:ln w="95250" cap="sq">
              <a:solidFill>
                <a:srgbClr val="EF404E"/>
              </a:solidFill>
              <a:prstDash val="solid"/>
              <a:miter/>
            </a:ln>
          </p:spPr>
        </p:sp>
        <p:sp>
          <p:nvSpPr>
            <p:cNvPr id="7" name="TextBox 7"/>
            <p:cNvSpPr txBox="1"/>
            <p:nvPr/>
          </p:nvSpPr>
          <p:spPr>
            <a:xfrm>
              <a:off x="90494" y="27448"/>
              <a:ext cx="784285" cy="145804"/>
            </a:xfrm>
            <a:prstGeom prst="rect">
              <a:avLst/>
            </a:prstGeom>
          </p:spPr>
          <p:txBody>
            <a:bodyPr lIns="50800" tIns="50800" rIns="50800" bIns="50800" rtlCol="0" anchor="ctr"/>
            <a:lstStyle/>
            <a:p>
              <a:pPr algn="ctr">
                <a:lnSpc>
                  <a:spcPts val="2004"/>
                </a:lnSpc>
              </a:pPr>
              <a:endParaRPr/>
            </a:p>
          </p:txBody>
        </p:sp>
      </p:grpSp>
      <p:grpSp>
        <p:nvGrpSpPr>
          <p:cNvPr id="8" name="Group 8"/>
          <p:cNvGrpSpPr/>
          <p:nvPr/>
        </p:nvGrpSpPr>
        <p:grpSpPr>
          <a:xfrm>
            <a:off x="11846327" y="728088"/>
            <a:ext cx="3665026" cy="881729"/>
            <a:chOff x="0" y="0"/>
            <a:chExt cx="965274" cy="232225"/>
          </a:xfrm>
        </p:grpSpPr>
        <p:sp>
          <p:nvSpPr>
            <p:cNvPr id="9" name="Freeform 9"/>
            <p:cNvSpPr/>
            <p:nvPr/>
          </p:nvSpPr>
          <p:spPr>
            <a:xfrm>
              <a:off x="0" y="0"/>
              <a:ext cx="965274" cy="232225"/>
            </a:xfrm>
            <a:custGeom>
              <a:avLst/>
              <a:gdLst/>
              <a:ahLst/>
              <a:cxnLst/>
              <a:rect l="l" t="t" r="r" b="b"/>
              <a:pathLst>
                <a:path w="965274" h="232225">
                  <a:moveTo>
                    <a:pt x="482637" y="0"/>
                  </a:moveTo>
                  <a:cubicBezTo>
                    <a:pt x="216084" y="0"/>
                    <a:pt x="0" y="51985"/>
                    <a:pt x="0" y="116112"/>
                  </a:cubicBezTo>
                  <a:cubicBezTo>
                    <a:pt x="0" y="180240"/>
                    <a:pt x="216084" y="232225"/>
                    <a:pt x="482637" y="232225"/>
                  </a:cubicBezTo>
                  <a:cubicBezTo>
                    <a:pt x="749190" y="232225"/>
                    <a:pt x="965274" y="180240"/>
                    <a:pt x="965274" y="116112"/>
                  </a:cubicBezTo>
                  <a:cubicBezTo>
                    <a:pt x="965274" y="51985"/>
                    <a:pt x="749190" y="0"/>
                    <a:pt x="482637" y="0"/>
                  </a:cubicBezTo>
                  <a:close/>
                </a:path>
              </a:pathLst>
            </a:custGeom>
            <a:solidFill>
              <a:srgbClr val="000000">
                <a:alpha val="0"/>
              </a:srgbClr>
            </a:solidFill>
            <a:ln w="95250" cap="sq">
              <a:solidFill>
                <a:srgbClr val="EF404E"/>
              </a:solidFill>
              <a:prstDash val="solid"/>
              <a:miter/>
            </a:ln>
          </p:spPr>
        </p:sp>
        <p:sp>
          <p:nvSpPr>
            <p:cNvPr id="10" name="TextBox 10"/>
            <p:cNvSpPr txBox="1"/>
            <p:nvPr/>
          </p:nvSpPr>
          <p:spPr>
            <a:xfrm>
              <a:off x="90494" y="31296"/>
              <a:ext cx="784285" cy="179158"/>
            </a:xfrm>
            <a:prstGeom prst="rect">
              <a:avLst/>
            </a:prstGeom>
          </p:spPr>
          <p:txBody>
            <a:bodyPr lIns="50800" tIns="50800" rIns="50800" bIns="50800" rtlCol="0" anchor="ctr"/>
            <a:lstStyle/>
            <a:p>
              <a:pPr algn="ctr">
                <a:lnSpc>
                  <a:spcPts val="2004"/>
                </a:lnSpc>
              </a:pPr>
              <a:endParaRPr/>
            </a:p>
          </p:txBody>
        </p:sp>
      </p:grpSp>
      <p:sp>
        <p:nvSpPr>
          <p:cNvPr id="11" name="AutoShape 11"/>
          <p:cNvSpPr/>
          <p:nvPr/>
        </p:nvSpPr>
        <p:spPr>
          <a:xfrm>
            <a:off x="12269633" y="7078031"/>
            <a:ext cx="2546785" cy="382726"/>
          </a:xfrm>
          <a:prstGeom prst="line">
            <a:avLst/>
          </a:prstGeom>
          <a:ln w="95250" cap="rnd">
            <a:solidFill>
              <a:srgbClr val="EF404E"/>
            </a:solidFill>
            <a:prstDash val="solid"/>
            <a:headEnd type="none" w="sm" len="sm"/>
            <a:tailEnd type="triangle" w="lg" len="med"/>
          </a:ln>
        </p:spPr>
      </p:sp>
      <p:sp>
        <p:nvSpPr>
          <p:cNvPr id="12" name="AutoShape 12"/>
          <p:cNvSpPr/>
          <p:nvPr/>
        </p:nvSpPr>
        <p:spPr>
          <a:xfrm flipH="1" flipV="1">
            <a:off x="7184833" y="6576460"/>
            <a:ext cx="1799500" cy="501572"/>
          </a:xfrm>
          <a:prstGeom prst="line">
            <a:avLst/>
          </a:prstGeom>
          <a:ln w="95250" cap="rnd">
            <a:solidFill>
              <a:srgbClr val="EF404E"/>
            </a:solidFill>
            <a:prstDash val="solid"/>
            <a:headEnd type="none" w="sm" len="sm"/>
            <a:tailEnd type="triangle" w="lg" len="med"/>
          </a:ln>
        </p:spPr>
      </p:sp>
      <p:grpSp>
        <p:nvGrpSpPr>
          <p:cNvPr id="13" name="Group 13"/>
          <p:cNvGrpSpPr/>
          <p:nvPr/>
        </p:nvGrpSpPr>
        <p:grpSpPr>
          <a:xfrm>
            <a:off x="7267553" y="322030"/>
            <a:ext cx="3752893" cy="1413340"/>
            <a:chOff x="0" y="0"/>
            <a:chExt cx="988416" cy="372238"/>
          </a:xfrm>
        </p:grpSpPr>
        <p:sp>
          <p:nvSpPr>
            <p:cNvPr id="14" name="Freeform 14"/>
            <p:cNvSpPr/>
            <p:nvPr/>
          </p:nvSpPr>
          <p:spPr>
            <a:xfrm>
              <a:off x="0" y="0"/>
              <a:ext cx="988416" cy="372238"/>
            </a:xfrm>
            <a:custGeom>
              <a:avLst/>
              <a:gdLst/>
              <a:ahLst/>
              <a:cxnLst/>
              <a:rect l="l" t="t" r="r" b="b"/>
              <a:pathLst>
                <a:path w="988416" h="372238">
                  <a:moveTo>
                    <a:pt x="105209" y="0"/>
                  </a:moveTo>
                  <a:lnTo>
                    <a:pt x="883207" y="0"/>
                  </a:lnTo>
                  <a:cubicBezTo>
                    <a:pt x="911111" y="0"/>
                    <a:pt x="937871" y="11084"/>
                    <a:pt x="957601" y="30815"/>
                  </a:cubicBezTo>
                  <a:cubicBezTo>
                    <a:pt x="977332" y="50545"/>
                    <a:pt x="988416" y="77306"/>
                    <a:pt x="988416" y="105209"/>
                  </a:cubicBezTo>
                  <a:lnTo>
                    <a:pt x="988416" y="267029"/>
                  </a:lnTo>
                  <a:cubicBezTo>
                    <a:pt x="988416" y="294932"/>
                    <a:pt x="977332" y="321692"/>
                    <a:pt x="957601" y="341423"/>
                  </a:cubicBezTo>
                  <a:cubicBezTo>
                    <a:pt x="937871" y="361153"/>
                    <a:pt x="911111" y="372238"/>
                    <a:pt x="883207" y="372238"/>
                  </a:cubicBezTo>
                  <a:lnTo>
                    <a:pt x="105209" y="372238"/>
                  </a:lnTo>
                  <a:cubicBezTo>
                    <a:pt x="77306" y="372238"/>
                    <a:pt x="50545" y="361153"/>
                    <a:pt x="30815" y="341423"/>
                  </a:cubicBezTo>
                  <a:cubicBezTo>
                    <a:pt x="11084" y="321692"/>
                    <a:pt x="0" y="294932"/>
                    <a:pt x="0" y="267029"/>
                  </a:cubicBezTo>
                  <a:lnTo>
                    <a:pt x="0" y="105209"/>
                  </a:lnTo>
                  <a:cubicBezTo>
                    <a:pt x="0" y="77306"/>
                    <a:pt x="11084" y="50545"/>
                    <a:pt x="30815" y="30815"/>
                  </a:cubicBezTo>
                  <a:cubicBezTo>
                    <a:pt x="50545" y="11084"/>
                    <a:pt x="77306" y="0"/>
                    <a:pt x="105209" y="0"/>
                  </a:cubicBezTo>
                  <a:close/>
                </a:path>
              </a:pathLst>
            </a:custGeom>
            <a:solidFill>
              <a:srgbClr val="FFE06A"/>
            </a:solidFill>
          </p:spPr>
        </p:sp>
        <p:sp>
          <p:nvSpPr>
            <p:cNvPr id="15" name="TextBox 15"/>
            <p:cNvSpPr txBox="1"/>
            <p:nvPr/>
          </p:nvSpPr>
          <p:spPr>
            <a:xfrm>
              <a:off x="0" y="28575"/>
              <a:ext cx="988416"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ICE “WARRANTS”</a:t>
              </a:r>
            </a:p>
          </p:txBody>
        </p:sp>
      </p:grpSp>
      <p:grpSp>
        <p:nvGrpSpPr>
          <p:cNvPr id="16" name="Group 16"/>
          <p:cNvGrpSpPr/>
          <p:nvPr/>
        </p:nvGrpSpPr>
        <p:grpSpPr>
          <a:xfrm>
            <a:off x="7501350" y="3281622"/>
            <a:ext cx="3285299" cy="1413340"/>
            <a:chOff x="0" y="0"/>
            <a:chExt cx="865264" cy="372238"/>
          </a:xfrm>
        </p:grpSpPr>
        <p:sp>
          <p:nvSpPr>
            <p:cNvPr id="17" name="Freeform 17"/>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3DBE3"/>
            </a:solidFill>
          </p:spPr>
        </p:sp>
        <p:sp>
          <p:nvSpPr>
            <p:cNvPr id="18" name="TextBox 18"/>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NOT </a:t>
              </a:r>
              <a:r>
                <a:rPr lang="en-US" sz="4004" spc="100">
                  <a:solidFill>
                    <a:srgbClr val="130F54"/>
                  </a:solidFill>
                  <a:latin typeface="Telegraf"/>
                  <a:ea typeface="Telegraf"/>
                  <a:cs typeface="Telegraf"/>
                  <a:sym typeface="Telegraf"/>
                </a:rPr>
                <a:t>issued by a court</a:t>
              </a:r>
            </a:p>
          </p:txBody>
        </p:sp>
      </p:grpSp>
      <p:sp>
        <p:nvSpPr>
          <p:cNvPr id="19" name="AutoShape 19"/>
          <p:cNvSpPr/>
          <p:nvPr/>
        </p:nvSpPr>
        <p:spPr>
          <a:xfrm flipH="1" flipV="1">
            <a:off x="4938656" y="1609817"/>
            <a:ext cx="2562694" cy="2378475"/>
          </a:xfrm>
          <a:prstGeom prst="line">
            <a:avLst/>
          </a:prstGeom>
          <a:ln w="95250" cap="rnd">
            <a:solidFill>
              <a:srgbClr val="EF404E"/>
            </a:solidFill>
            <a:prstDash val="solid"/>
            <a:headEnd type="none" w="sm" len="sm"/>
            <a:tailEnd type="triangle" w="lg" len="med"/>
          </a:ln>
        </p:spPr>
      </p:sp>
      <p:sp>
        <p:nvSpPr>
          <p:cNvPr id="20" name="AutoShape 20"/>
          <p:cNvSpPr/>
          <p:nvPr/>
        </p:nvSpPr>
        <p:spPr>
          <a:xfrm flipV="1">
            <a:off x="10786650" y="1735370"/>
            <a:ext cx="1845670" cy="2252922"/>
          </a:xfrm>
          <a:prstGeom prst="line">
            <a:avLst/>
          </a:prstGeom>
          <a:ln w="95250" cap="rnd">
            <a:solidFill>
              <a:srgbClr val="EF404E"/>
            </a:solidFill>
            <a:prstDash val="solid"/>
            <a:headEnd type="none" w="sm" len="sm"/>
            <a:tailEnd type="triangle" w="lg" len="med"/>
          </a:ln>
        </p:spPr>
      </p:sp>
      <p:grpSp>
        <p:nvGrpSpPr>
          <p:cNvPr id="21" name="Group 21"/>
          <p:cNvGrpSpPr/>
          <p:nvPr/>
        </p:nvGrpSpPr>
        <p:grpSpPr>
          <a:xfrm>
            <a:off x="8984333" y="6371361"/>
            <a:ext cx="3285299" cy="1413340"/>
            <a:chOff x="0" y="0"/>
            <a:chExt cx="865264" cy="372238"/>
          </a:xfrm>
        </p:grpSpPr>
        <p:sp>
          <p:nvSpPr>
            <p:cNvPr id="22" name="Freeform 22"/>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7D7B5"/>
            </a:solidFill>
          </p:spPr>
        </p:sp>
        <p:sp>
          <p:nvSpPr>
            <p:cNvPr id="23" name="TextBox 23"/>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NOT </a:t>
              </a:r>
              <a:r>
                <a:rPr lang="en-US" sz="4004" spc="100">
                  <a:solidFill>
                    <a:srgbClr val="130F54"/>
                  </a:solidFill>
                  <a:latin typeface="Telegraf"/>
                  <a:ea typeface="Telegraf"/>
                  <a:cs typeface="Telegraf"/>
                  <a:sym typeface="Telegraf"/>
                </a:rPr>
                <a:t>signed by a judge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sp>
        <p:nvSpPr>
          <p:cNvPr id="2" name="Freeform 2"/>
          <p:cNvSpPr/>
          <p:nvPr/>
        </p:nvSpPr>
        <p:spPr>
          <a:xfrm>
            <a:off x="796810" y="530991"/>
            <a:ext cx="7230108" cy="9225019"/>
          </a:xfrm>
          <a:custGeom>
            <a:avLst/>
            <a:gdLst/>
            <a:ahLst/>
            <a:cxnLst/>
            <a:rect l="l" t="t" r="r" b="b"/>
            <a:pathLst>
              <a:path w="7230108" h="9225019">
                <a:moveTo>
                  <a:pt x="0" y="0"/>
                </a:moveTo>
                <a:lnTo>
                  <a:pt x="7230109" y="0"/>
                </a:lnTo>
                <a:lnTo>
                  <a:pt x="7230109" y="9225018"/>
                </a:lnTo>
                <a:lnTo>
                  <a:pt x="0" y="9225018"/>
                </a:lnTo>
                <a:lnTo>
                  <a:pt x="0" y="0"/>
                </a:lnTo>
                <a:close/>
              </a:path>
            </a:pathLst>
          </a:custGeom>
          <a:blipFill>
            <a:blip r:embed="rId2"/>
            <a:stretch>
              <a:fillRect/>
            </a:stretch>
          </a:blipFill>
        </p:spPr>
      </p:sp>
      <p:sp>
        <p:nvSpPr>
          <p:cNvPr id="3" name="Freeform 3"/>
          <p:cNvSpPr/>
          <p:nvPr/>
        </p:nvSpPr>
        <p:spPr>
          <a:xfrm>
            <a:off x="9960004" y="530991"/>
            <a:ext cx="7437671" cy="9225019"/>
          </a:xfrm>
          <a:custGeom>
            <a:avLst/>
            <a:gdLst/>
            <a:ahLst/>
            <a:cxnLst/>
            <a:rect l="l" t="t" r="r" b="b"/>
            <a:pathLst>
              <a:path w="7437671" h="9225019">
                <a:moveTo>
                  <a:pt x="0" y="0"/>
                </a:moveTo>
                <a:lnTo>
                  <a:pt x="7437671" y="0"/>
                </a:lnTo>
                <a:lnTo>
                  <a:pt x="7437671" y="9225018"/>
                </a:lnTo>
                <a:lnTo>
                  <a:pt x="0" y="9225018"/>
                </a:lnTo>
                <a:lnTo>
                  <a:pt x="0" y="0"/>
                </a:lnTo>
                <a:close/>
              </a:path>
            </a:pathLst>
          </a:custGeom>
          <a:blipFill>
            <a:blip r:embed="rId3"/>
            <a:stretch>
              <a:fillRect/>
            </a:stretch>
          </a:blipFill>
        </p:spPr>
      </p:sp>
      <p:sp>
        <p:nvSpPr>
          <p:cNvPr id="4" name="AutoShape 4"/>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5" name="Group 5"/>
          <p:cNvGrpSpPr/>
          <p:nvPr/>
        </p:nvGrpSpPr>
        <p:grpSpPr>
          <a:xfrm>
            <a:off x="2579352" y="1168952"/>
            <a:ext cx="3665026" cy="725864"/>
            <a:chOff x="0" y="0"/>
            <a:chExt cx="965274" cy="191174"/>
          </a:xfrm>
        </p:grpSpPr>
        <p:sp>
          <p:nvSpPr>
            <p:cNvPr id="6" name="Freeform 6"/>
            <p:cNvSpPr/>
            <p:nvPr/>
          </p:nvSpPr>
          <p:spPr>
            <a:xfrm>
              <a:off x="0" y="0"/>
              <a:ext cx="965274" cy="191174"/>
            </a:xfrm>
            <a:custGeom>
              <a:avLst/>
              <a:gdLst/>
              <a:ahLst/>
              <a:cxnLst/>
              <a:rect l="l" t="t" r="r" b="b"/>
              <a:pathLst>
                <a:path w="965274" h="191174">
                  <a:moveTo>
                    <a:pt x="482637" y="0"/>
                  </a:moveTo>
                  <a:cubicBezTo>
                    <a:pt x="216084" y="0"/>
                    <a:pt x="0" y="42796"/>
                    <a:pt x="0" y="95587"/>
                  </a:cubicBezTo>
                  <a:cubicBezTo>
                    <a:pt x="0" y="148378"/>
                    <a:pt x="216084" y="191174"/>
                    <a:pt x="482637" y="191174"/>
                  </a:cubicBezTo>
                  <a:cubicBezTo>
                    <a:pt x="749190" y="191174"/>
                    <a:pt x="965274" y="148378"/>
                    <a:pt x="965274" y="95587"/>
                  </a:cubicBezTo>
                  <a:cubicBezTo>
                    <a:pt x="965274" y="42796"/>
                    <a:pt x="749190" y="0"/>
                    <a:pt x="482637" y="0"/>
                  </a:cubicBezTo>
                  <a:close/>
                </a:path>
              </a:pathLst>
            </a:custGeom>
            <a:solidFill>
              <a:srgbClr val="000000">
                <a:alpha val="0"/>
              </a:srgbClr>
            </a:solidFill>
            <a:ln w="95250" cap="sq">
              <a:solidFill>
                <a:srgbClr val="EF404E"/>
              </a:solidFill>
              <a:prstDash val="solid"/>
              <a:miter/>
            </a:ln>
          </p:spPr>
        </p:sp>
        <p:sp>
          <p:nvSpPr>
            <p:cNvPr id="7" name="TextBox 7"/>
            <p:cNvSpPr txBox="1"/>
            <p:nvPr/>
          </p:nvSpPr>
          <p:spPr>
            <a:xfrm>
              <a:off x="90494" y="27448"/>
              <a:ext cx="784285" cy="145804"/>
            </a:xfrm>
            <a:prstGeom prst="rect">
              <a:avLst/>
            </a:prstGeom>
          </p:spPr>
          <p:txBody>
            <a:bodyPr lIns="50800" tIns="50800" rIns="50800" bIns="50800" rtlCol="0" anchor="ctr"/>
            <a:lstStyle/>
            <a:p>
              <a:pPr algn="ctr">
                <a:lnSpc>
                  <a:spcPts val="2004"/>
                </a:lnSpc>
              </a:pPr>
              <a:endParaRPr/>
            </a:p>
          </p:txBody>
        </p:sp>
      </p:grpSp>
      <p:grpSp>
        <p:nvGrpSpPr>
          <p:cNvPr id="8" name="Group 8"/>
          <p:cNvGrpSpPr/>
          <p:nvPr/>
        </p:nvGrpSpPr>
        <p:grpSpPr>
          <a:xfrm>
            <a:off x="11623663" y="853641"/>
            <a:ext cx="3665026" cy="881729"/>
            <a:chOff x="0" y="0"/>
            <a:chExt cx="965274" cy="232225"/>
          </a:xfrm>
        </p:grpSpPr>
        <p:sp>
          <p:nvSpPr>
            <p:cNvPr id="9" name="Freeform 9"/>
            <p:cNvSpPr/>
            <p:nvPr/>
          </p:nvSpPr>
          <p:spPr>
            <a:xfrm>
              <a:off x="0" y="0"/>
              <a:ext cx="965274" cy="232225"/>
            </a:xfrm>
            <a:custGeom>
              <a:avLst/>
              <a:gdLst/>
              <a:ahLst/>
              <a:cxnLst/>
              <a:rect l="l" t="t" r="r" b="b"/>
              <a:pathLst>
                <a:path w="965274" h="232225">
                  <a:moveTo>
                    <a:pt x="482637" y="0"/>
                  </a:moveTo>
                  <a:cubicBezTo>
                    <a:pt x="216084" y="0"/>
                    <a:pt x="0" y="51985"/>
                    <a:pt x="0" y="116112"/>
                  </a:cubicBezTo>
                  <a:cubicBezTo>
                    <a:pt x="0" y="180240"/>
                    <a:pt x="216084" y="232225"/>
                    <a:pt x="482637" y="232225"/>
                  </a:cubicBezTo>
                  <a:cubicBezTo>
                    <a:pt x="749190" y="232225"/>
                    <a:pt x="965274" y="180240"/>
                    <a:pt x="965274" y="116112"/>
                  </a:cubicBezTo>
                  <a:cubicBezTo>
                    <a:pt x="965274" y="51985"/>
                    <a:pt x="749190" y="0"/>
                    <a:pt x="482637" y="0"/>
                  </a:cubicBezTo>
                  <a:close/>
                </a:path>
              </a:pathLst>
            </a:custGeom>
            <a:solidFill>
              <a:srgbClr val="000000">
                <a:alpha val="0"/>
              </a:srgbClr>
            </a:solidFill>
            <a:ln w="95250" cap="sq">
              <a:solidFill>
                <a:srgbClr val="EF404E"/>
              </a:solidFill>
              <a:prstDash val="solid"/>
              <a:miter/>
            </a:ln>
          </p:spPr>
        </p:sp>
        <p:sp>
          <p:nvSpPr>
            <p:cNvPr id="10" name="TextBox 10"/>
            <p:cNvSpPr txBox="1"/>
            <p:nvPr/>
          </p:nvSpPr>
          <p:spPr>
            <a:xfrm>
              <a:off x="90494" y="31296"/>
              <a:ext cx="784285" cy="179158"/>
            </a:xfrm>
            <a:prstGeom prst="rect">
              <a:avLst/>
            </a:prstGeom>
          </p:spPr>
          <p:txBody>
            <a:bodyPr lIns="50800" tIns="50800" rIns="50800" bIns="50800" rtlCol="0" anchor="ctr"/>
            <a:lstStyle/>
            <a:p>
              <a:pPr algn="ctr">
                <a:lnSpc>
                  <a:spcPts val="2004"/>
                </a:lnSpc>
              </a:pPr>
              <a:endParaRPr/>
            </a:p>
          </p:txBody>
        </p:sp>
      </p:grpSp>
      <p:sp>
        <p:nvSpPr>
          <p:cNvPr id="11" name="AutoShape 11"/>
          <p:cNvSpPr/>
          <p:nvPr/>
        </p:nvSpPr>
        <p:spPr>
          <a:xfrm>
            <a:off x="11602654" y="6810737"/>
            <a:ext cx="2365649" cy="2124209"/>
          </a:xfrm>
          <a:prstGeom prst="line">
            <a:avLst/>
          </a:prstGeom>
          <a:ln w="95250" cap="rnd">
            <a:solidFill>
              <a:srgbClr val="EF404E"/>
            </a:solidFill>
            <a:prstDash val="solid"/>
            <a:headEnd type="none" w="sm" len="sm"/>
            <a:tailEnd type="triangle" w="lg" len="med"/>
          </a:ln>
        </p:spPr>
      </p:sp>
      <p:sp>
        <p:nvSpPr>
          <p:cNvPr id="12" name="AutoShape 12"/>
          <p:cNvSpPr/>
          <p:nvPr/>
        </p:nvSpPr>
        <p:spPr>
          <a:xfrm flipH="1">
            <a:off x="6917636" y="6810737"/>
            <a:ext cx="1399718" cy="1502500"/>
          </a:xfrm>
          <a:prstGeom prst="line">
            <a:avLst/>
          </a:prstGeom>
          <a:ln w="95250" cap="rnd">
            <a:solidFill>
              <a:srgbClr val="EF404E"/>
            </a:solidFill>
            <a:prstDash val="solid"/>
            <a:headEnd type="none" w="sm" len="sm"/>
            <a:tailEnd type="triangle" w="lg" len="med"/>
          </a:ln>
        </p:spPr>
      </p:sp>
      <p:grpSp>
        <p:nvGrpSpPr>
          <p:cNvPr id="13" name="Group 13"/>
          <p:cNvGrpSpPr/>
          <p:nvPr/>
        </p:nvGrpSpPr>
        <p:grpSpPr>
          <a:xfrm>
            <a:off x="7267553" y="322030"/>
            <a:ext cx="3752893" cy="1413340"/>
            <a:chOff x="0" y="0"/>
            <a:chExt cx="988416" cy="372238"/>
          </a:xfrm>
        </p:grpSpPr>
        <p:sp>
          <p:nvSpPr>
            <p:cNvPr id="14" name="Freeform 14"/>
            <p:cNvSpPr/>
            <p:nvPr/>
          </p:nvSpPr>
          <p:spPr>
            <a:xfrm>
              <a:off x="0" y="0"/>
              <a:ext cx="988416" cy="372238"/>
            </a:xfrm>
            <a:custGeom>
              <a:avLst/>
              <a:gdLst/>
              <a:ahLst/>
              <a:cxnLst/>
              <a:rect l="l" t="t" r="r" b="b"/>
              <a:pathLst>
                <a:path w="988416" h="372238">
                  <a:moveTo>
                    <a:pt x="105209" y="0"/>
                  </a:moveTo>
                  <a:lnTo>
                    <a:pt x="883207" y="0"/>
                  </a:lnTo>
                  <a:cubicBezTo>
                    <a:pt x="911111" y="0"/>
                    <a:pt x="937871" y="11084"/>
                    <a:pt x="957601" y="30815"/>
                  </a:cubicBezTo>
                  <a:cubicBezTo>
                    <a:pt x="977332" y="50545"/>
                    <a:pt x="988416" y="77306"/>
                    <a:pt x="988416" y="105209"/>
                  </a:cubicBezTo>
                  <a:lnTo>
                    <a:pt x="988416" y="267029"/>
                  </a:lnTo>
                  <a:cubicBezTo>
                    <a:pt x="988416" y="294932"/>
                    <a:pt x="977332" y="321692"/>
                    <a:pt x="957601" y="341423"/>
                  </a:cubicBezTo>
                  <a:cubicBezTo>
                    <a:pt x="937871" y="361153"/>
                    <a:pt x="911111" y="372238"/>
                    <a:pt x="883207" y="372238"/>
                  </a:cubicBezTo>
                  <a:lnTo>
                    <a:pt x="105209" y="372238"/>
                  </a:lnTo>
                  <a:cubicBezTo>
                    <a:pt x="77306" y="372238"/>
                    <a:pt x="50545" y="361153"/>
                    <a:pt x="30815" y="341423"/>
                  </a:cubicBezTo>
                  <a:cubicBezTo>
                    <a:pt x="11084" y="321692"/>
                    <a:pt x="0" y="294932"/>
                    <a:pt x="0" y="267029"/>
                  </a:cubicBezTo>
                  <a:lnTo>
                    <a:pt x="0" y="105209"/>
                  </a:lnTo>
                  <a:cubicBezTo>
                    <a:pt x="0" y="77306"/>
                    <a:pt x="11084" y="50545"/>
                    <a:pt x="30815" y="30815"/>
                  </a:cubicBezTo>
                  <a:cubicBezTo>
                    <a:pt x="50545" y="11084"/>
                    <a:pt x="77306" y="0"/>
                    <a:pt x="105209" y="0"/>
                  </a:cubicBezTo>
                  <a:close/>
                </a:path>
              </a:pathLst>
            </a:custGeom>
            <a:solidFill>
              <a:srgbClr val="FFE06A"/>
            </a:solidFill>
          </p:spPr>
        </p:sp>
        <p:sp>
          <p:nvSpPr>
            <p:cNvPr id="15" name="TextBox 15"/>
            <p:cNvSpPr txBox="1"/>
            <p:nvPr/>
          </p:nvSpPr>
          <p:spPr>
            <a:xfrm>
              <a:off x="0" y="28575"/>
              <a:ext cx="988416"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JUDICIAL WARRANTS</a:t>
              </a:r>
            </a:p>
          </p:txBody>
        </p:sp>
      </p:grpSp>
      <p:grpSp>
        <p:nvGrpSpPr>
          <p:cNvPr id="16" name="Group 16"/>
          <p:cNvGrpSpPr/>
          <p:nvPr/>
        </p:nvGrpSpPr>
        <p:grpSpPr>
          <a:xfrm>
            <a:off x="7501350" y="3554672"/>
            <a:ext cx="3285299" cy="1413340"/>
            <a:chOff x="0" y="0"/>
            <a:chExt cx="865264" cy="372238"/>
          </a:xfrm>
        </p:grpSpPr>
        <p:sp>
          <p:nvSpPr>
            <p:cNvPr id="17" name="Freeform 17"/>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3DBE3"/>
            </a:solidFill>
          </p:spPr>
        </p:sp>
        <p:sp>
          <p:nvSpPr>
            <p:cNvPr id="18" name="TextBox 18"/>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YES </a:t>
              </a:r>
              <a:r>
                <a:rPr lang="en-US" sz="4004" spc="100">
                  <a:solidFill>
                    <a:srgbClr val="130F54"/>
                  </a:solidFill>
                  <a:latin typeface="Telegraf"/>
                  <a:ea typeface="Telegraf"/>
                  <a:cs typeface="Telegraf"/>
                  <a:sym typeface="Telegraf"/>
                </a:rPr>
                <a:t>issued by a court</a:t>
              </a:r>
            </a:p>
          </p:txBody>
        </p:sp>
      </p:grpSp>
      <p:sp>
        <p:nvSpPr>
          <p:cNvPr id="19" name="AutoShape 19"/>
          <p:cNvSpPr/>
          <p:nvPr/>
        </p:nvSpPr>
        <p:spPr>
          <a:xfrm flipH="1" flipV="1">
            <a:off x="5539848" y="1894816"/>
            <a:ext cx="1961502" cy="2366526"/>
          </a:xfrm>
          <a:prstGeom prst="line">
            <a:avLst/>
          </a:prstGeom>
          <a:ln w="95250" cap="rnd">
            <a:solidFill>
              <a:srgbClr val="EF404E"/>
            </a:solidFill>
            <a:prstDash val="solid"/>
            <a:headEnd type="none" w="sm" len="sm"/>
            <a:tailEnd type="triangle" w="lg" len="med"/>
          </a:ln>
        </p:spPr>
      </p:sp>
      <p:sp>
        <p:nvSpPr>
          <p:cNvPr id="20" name="AutoShape 20"/>
          <p:cNvSpPr/>
          <p:nvPr/>
        </p:nvSpPr>
        <p:spPr>
          <a:xfrm flipV="1">
            <a:off x="10786650" y="1735370"/>
            <a:ext cx="1845670" cy="2525972"/>
          </a:xfrm>
          <a:prstGeom prst="line">
            <a:avLst/>
          </a:prstGeom>
          <a:ln w="95250" cap="rnd">
            <a:solidFill>
              <a:srgbClr val="EF404E"/>
            </a:solidFill>
            <a:prstDash val="solid"/>
            <a:headEnd type="none" w="sm" len="sm"/>
            <a:tailEnd type="triangle" w="lg" len="med"/>
          </a:ln>
        </p:spPr>
      </p:sp>
      <p:grpSp>
        <p:nvGrpSpPr>
          <p:cNvPr id="21" name="Group 21"/>
          <p:cNvGrpSpPr/>
          <p:nvPr/>
        </p:nvGrpSpPr>
        <p:grpSpPr>
          <a:xfrm>
            <a:off x="8317354" y="6104067"/>
            <a:ext cx="3285299" cy="1413340"/>
            <a:chOff x="0" y="0"/>
            <a:chExt cx="865264" cy="372238"/>
          </a:xfrm>
        </p:grpSpPr>
        <p:sp>
          <p:nvSpPr>
            <p:cNvPr id="22" name="Freeform 22"/>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7D7B5"/>
            </a:solidFill>
          </p:spPr>
        </p:sp>
        <p:sp>
          <p:nvSpPr>
            <p:cNvPr id="23" name="TextBox 23"/>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YES </a:t>
              </a:r>
              <a:r>
                <a:rPr lang="en-US" sz="4004" spc="100">
                  <a:solidFill>
                    <a:srgbClr val="130F54"/>
                  </a:solidFill>
                  <a:latin typeface="Telegraf"/>
                  <a:ea typeface="Telegraf"/>
                  <a:cs typeface="Telegraf"/>
                  <a:sym typeface="Telegraf"/>
                </a:rPr>
                <a:t>signed by a judge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HOME</a:t>
            </a:r>
          </a:p>
        </p:txBody>
      </p:sp>
      <p:grpSp>
        <p:nvGrpSpPr>
          <p:cNvPr id="8" name="Group 8"/>
          <p:cNvGrpSpPr/>
          <p:nvPr/>
        </p:nvGrpSpPr>
        <p:grpSpPr>
          <a:xfrm>
            <a:off x="1615312"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20421" r="-56469" b="-71383"/>
              </a:stretch>
            </a:blipFill>
          </p:spPr>
        </p:sp>
      </p:grpSp>
      <p:grpSp>
        <p:nvGrpSpPr>
          <p:cNvPr id="10" name="Group 10"/>
          <p:cNvGrpSpPr/>
          <p:nvPr/>
        </p:nvGrpSpPr>
        <p:grpSpPr>
          <a:xfrm>
            <a:off x="7402578" y="3279124"/>
            <a:ext cx="9555929" cy="4828850"/>
            <a:chOff x="0" y="0"/>
            <a:chExt cx="2516788" cy="1271796"/>
          </a:xfrm>
        </p:grpSpPr>
        <p:sp>
          <p:nvSpPr>
            <p:cNvPr id="11" name="Freeform 11"/>
            <p:cNvSpPr/>
            <p:nvPr/>
          </p:nvSpPr>
          <p:spPr>
            <a:xfrm>
              <a:off x="0" y="0"/>
              <a:ext cx="2516788" cy="1271796"/>
            </a:xfrm>
            <a:custGeom>
              <a:avLst/>
              <a:gdLst/>
              <a:ahLst/>
              <a:cxnLst/>
              <a:rect l="l" t="t" r="r" b="b"/>
              <a:pathLst>
                <a:path w="2516788" h="1271796">
                  <a:moveTo>
                    <a:pt x="24305" y="0"/>
                  </a:moveTo>
                  <a:lnTo>
                    <a:pt x="2492483" y="0"/>
                  </a:lnTo>
                  <a:cubicBezTo>
                    <a:pt x="2505906" y="0"/>
                    <a:pt x="2516788" y="10882"/>
                    <a:pt x="2516788" y="24305"/>
                  </a:cubicBezTo>
                  <a:lnTo>
                    <a:pt x="2516788" y="1247491"/>
                  </a:lnTo>
                  <a:cubicBezTo>
                    <a:pt x="2516788" y="1260914"/>
                    <a:pt x="2505906" y="1271796"/>
                    <a:pt x="2492483" y="1271796"/>
                  </a:cubicBezTo>
                  <a:lnTo>
                    <a:pt x="24305" y="1271796"/>
                  </a:lnTo>
                  <a:cubicBezTo>
                    <a:pt x="10882" y="1271796"/>
                    <a:pt x="0" y="1260914"/>
                    <a:pt x="0" y="1247491"/>
                  </a:cubicBezTo>
                  <a:lnTo>
                    <a:pt x="0" y="24305"/>
                  </a:lnTo>
                  <a:cubicBezTo>
                    <a:pt x="0" y="10882"/>
                    <a:pt x="10882" y="0"/>
                    <a:pt x="24305" y="0"/>
                  </a:cubicBezTo>
                  <a:close/>
                </a:path>
              </a:pathLst>
            </a:custGeom>
            <a:solidFill>
              <a:srgbClr val="FABEAF"/>
            </a:solidFill>
            <a:ln cap="rnd">
              <a:noFill/>
              <a:prstDash val="solid"/>
              <a:round/>
            </a:ln>
          </p:spPr>
        </p:sp>
        <p:sp>
          <p:nvSpPr>
            <p:cNvPr id="12" name="TextBox 12"/>
            <p:cNvSpPr txBox="1"/>
            <p:nvPr/>
          </p:nvSpPr>
          <p:spPr>
            <a:xfrm>
              <a:off x="0" y="9525"/>
              <a:ext cx="2516788" cy="126227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7649835" y="3458349"/>
            <a:ext cx="9061416" cy="439420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Ask if they are ICE or CBP agents and why they are there. Have them show you their identification through a window or peephole.</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b="1" spc="62">
                <a:solidFill>
                  <a:srgbClr val="EF404E"/>
                </a:solidFill>
                <a:latin typeface="Telegraf Bold"/>
                <a:ea typeface="Telegraf Bold"/>
                <a:cs typeface="Telegraf Bold"/>
                <a:sym typeface="Telegraf Bold"/>
              </a:rPr>
              <a:t>Do NOT open the door. </a:t>
            </a:r>
            <a:r>
              <a:rPr lang="en-US" sz="2500" spc="62">
                <a:solidFill>
                  <a:srgbClr val="130F54"/>
                </a:solidFill>
                <a:latin typeface="Telegraf"/>
                <a:ea typeface="Telegraf"/>
                <a:cs typeface="Telegraf"/>
                <a:sym typeface="Telegraf"/>
              </a:rPr>
              <a:t>Tell the agents </a:t>
            </a:r>
            <a:r>
              <a:rPr lang="en-US" sz="2500" b="1" spc="62">
                <a:solidFill>
                  <a:srgbClr val="EF404E"/>
                </a:solidFill>
                <a:latin typeface="Telegraf Bold"/>
                <a:ea typeface="Telegraf Bold"/>
                <a:cs typeface="Telegraf Bold"/>
                <a:sym typeface="Telegraf Bold"/>
              </a:rPr>
              <a:t>“I do not consent to your entry.”</a:t>
            </a:r>
          </a:p>
          <a:p>
            <a:pPr algn="l">
              <a:lnSpc>
                <a:spcPts val="3500"/>
              </a:lnSpc>
            </a:pPr>
            <a:endParaRPr lang="en-US" sz="2500" b="1" spc="62">
              <a:solidFill>
                <a:srgbClr val="EF404E"/>
              </a:solidFill>
              <a:latin typeface="Telegraf Bold"/>
              <a:ea typeface="Telegraf Bold"/>
              <a:cs typeface="Telegraf Bold"/>
              <a:sym typeface="Telegraf Bold"/>
            </a:endParaRPr>
          </a:p>
          <a:p>
            <a:pPr algn="l">
              <a:lnSpc>
                <a:spcPts val="3500"/>
              </a:lnSpc>
            </a:pPr>
            <a:r>
              <a:rPr lang="en-US" sz="2500" spc="62">
                <a:solidFill>
                  <a:srgbClr val="130F54"/>
                </a:solidFill>
                <a:latin typeface="Telegraf"/>
                <a:ea typeface="Telegraf"/>
                <a:cs typeface="Telegraf"/>
                <a:sym typeface="Telegraf"/>
              </a:rPr>
              <a:t>Ask them if they have a warrant </a:t>
            </a:r>
            <a:r>
              <a:rPr lang="en-US" sz="2500" b="1" spc="62">
                <a:solidFill>
                  <a:srgbClr val="EF404E"/>
                </a:solidFill>
                <a:latin typeface="Telegraf Bold"/>
                <a:ea typeface="Telegraf Bold"/>
                <a:cs typeface="Telegraf Bold"/>
                <a:sym typeface="Telegraf Bold"/>
              </a:rPr>
              <a:t>signed by a judge</a:t>
            </a:r>
            <a:r>
              <a:rPr lang="en-US" sz="2500" spc="62">
                <a:solidFill>
                  <a:srgbClr val="130F54"/>
                </a:solidFill>
                <a:latin typeface="Telegraf"/>
                <a:ea typeface="Telegraf"/>
                <a:cs typeface="Telegraf"/>
                <a:sym typeface="Telegraf"/>
              </a:rPr>
              <a:t>; if they do, ask them to slide it under the door or hold it up to a window for inspection.</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HOME</a:t>
            </a:r>
          </a:p>
        </p:txBody>
      </p:sp>
      <p:grpSp>
        <p:nvGrpSpPr>
          <p:cNvPr id="8" name="Group 8"/>
          <p:cNvGrpSpPr/>
          <p:nvPr/>
        </p:nvGrpSpPr>
        <p:grpSpPr>
          <a:xfrm>
            <a:off x="1615312"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3"/>
              <a:stretch>
                <a:fillRect l="-20421" r="-56469" b="-71383"/>
              </a:stretch>
            </a:blipFill>
          </p:spPr>
        </p:sp>
      </p:grpSp>
      <p:grpSp>
        <p:nvGrpSpPr>
          <p:cNvPr id="10" name="Group 10"/>
          <p:cNvGrpSpPr/>
          <p:nvPr/>
        </p:nvGrpSpPr>
        <p:grpSpPr>
          <a:xfrm>
            <a:off x="7402578" y="3279124"/>
            <a:ext cx="9555929" cy="4689577"/>
            <a:chOff x="0" y="0"/>
            <a:chExt cx="2516788" cy="1235115"/>
          </a:xfrm>
        </p:grpSpPr>
        <p:sp>
          <p:nvSpPr>
            <p:cNvPr id="11" name="Freeform 11"/>
            <p:cNvSpPr/>
            <p:nvPr/>
          </p:nvSpPr>
          <p:spPr>
            <a:xfrm>
              <a:off x="0" y="0"/>
              <a:ext cx="2516788" cy="1235115"/>
            </a:xfrm>
            <a:custGeom>
              <a:avLst/>
              <a:gdLst/>
              <a:ahLst/>
              <a:cxnLst/>
              <a:rect l="l" t="t" r="r" b="b"/>
              <a:pathLst>
                <a:path w="2516788" h="1235115">
                  <a:moveTo>
                    <a:pt x="24305" y="0"/>
                  </a:moveTo>
                  <a:lnTo>
                    <a:pt x="2492483" y="0"/>
                  </a:lnTo>
                  <a:cubicBezTo>
                    <a:pt x="2505906" y="0"/>
                    <a:pt x="2516788" y="10882"/>
                    <a:pt x="2516788" y="24305"/>
                  </a:cubicBezTo>
                  <a:lnTo>
                    <a:pt x="2516788" y="1210810"/>
                  </a:lnTo>
                  <a:cubicBezTo>
                    <a:pt x="2516788" y="1224233"/>
                    <a:pt x="2505906" y="1235115"/>
                    <a:pt x="2492483" y="1235115"/>
                  </a:cubicBezTo>
                  <a:lnTo>
                    <a:pt x="24305" y="1235115"/>
                  </a:lnTo>
                  <a:cubicBezTo>
                    <a:pt x="10882" y="1235115"/>
                    <a:pt x="0" y="1224233"/>
                    <a:pt x="0" y="1210810"/>
                  </a:cubicBezTo>
                  <a:lnTo>
                    <a:pt x="0" y="24305"/>
                  </a:lnTo>
                  <a:cubicBezTo>
                    <a:pt x="0" y="10882"/>
                    <a:pt x="10882" y="0"/>
                    <a:pt x="24305" y="0"/>
                  </a:cubicBezTo>
                  <a:close/>
                </a:path>
              </a:pathLst>
            </a:custGeom>
            <a:solidFill>
              <a:srgbClr val="FABEAF"/>
            </a:solidFill>
            <a:ln cap="rnd">
              <a:noFill/>
              <a:prstDash val="solid"/>
              <a:round/>
            </a:ln>
          </p:spPr>
        </p:sp>
        <p:sp>
          <p:nvSpPr>
            <p:cNvPr id="12" name="TextBox 12"/>
            <p:cNvSpPr txBox="1"/>
            <p:nvPr/>
          </p:nvSpPr>
          <p:spPr>
            <a:xfrm>
              <a:off x="0" y="9525"/>
              <a:ext cx="2516788" cy="1225590"/>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7649835" y="3410676"/>
            <a:ext cx="9061416" cy="439420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Read the warrant carefully; even if it is</a:t>
            </a:r>
            <a:r>
              <a:rPr lang="en-US" sz="2500" b="1" spc="62">
                <a:solidFill>
                  <a:srgbClr val="130F54"/>
                </a:solidFill>
                <a:latin typeface="Telegraf Bold"/>
                <a:ea typeface="Telegraf Bold"/>
                <a:cs typeface="Telegraf Bold"/>
                <a:sym typeface="Telegraf Bold"/>
              </a:rPr>
              <a:t> </a:t>
            </a:r>
            <a:r>
              <a:rPr lang="en-US" sz="2500" b="1" spc="62">
                <a:solidFill>
                  <a:srgbClr val="EF404E"/>
                </a:solidFill>
                <a:latin typeface="Telegraf Bold"/>
                <a:ea typeface="Telegraf Bold"/>
                <a:cs typeface="Telegraf Bold"/>
                <a:sym typeface="Telegraf Bold"/>
              </a:rPr>
              <a:t>signed by a judge,</a:t>
            </a:r>
            <a:r>
              <a:rPr lang="en-US" sz="2500" spc="62">
                <a:solidFill>
                  <a:srgbClr val="130F54"/>
                </a:solidFill>
                <a:latin typeface="Telegraf"/>
                <a:ea typeface="Telegraf"/>
                <a:cs typeface="Telegraf"/>
                <a:sym typeface="Telegraf"/>
              </a:rPr>
              <a:t> to be valid it must correctly state the address and/or the name of the person they are looking for, and be within the time period listed on the warrant.</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If the person named  on an arrest warrant is home, send them out to talk to ICE instead of letting agents in.</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If they do not produce a valid judicial warrant, </a:t>
            </a:r>
            <a:r>
              <a:rPr lang="en-US" sz="2500" b="1" spc="62">
                <a:solidFill>
                  <a:srgbClr val="EF404E"/>
                </a:solidFill>
                <a:latin typeface="Telegraf Bold"/>
                <a:ea typeface="Telegraf Bold"/>
                <a:cs typeface="Telegraf Bold"/>
                <a:sym typeface="Telegraf Bold"/>
              </a:rPr>
              <a:t>keep the door closed.</a:t>
            </a:r>
            <a:r>
              <a:rPr lang="en-US" sz="2500" spc="62">
                <a:solidFill>
                  <a:srgbClr val="130F54"/>
                </a:solidFill>
                <a:latin typeface="Telegraf"/>
                <a:ea typeface="Telegraf"/>
                <a:cs typeface="Telegraf"/>
                <a:sym typeface="Telegraf"/>
              </a:rPr>
              <a:t> Tell them: </a:t>
            </a:r>
            <a:r>
              <a:rPr lang="en-US" sz="2500" b="1" spc="62">
                <a:solidFill>
                  <a:srgbClr val="EF404E"/>
                </a:solidFill>
                <a:latin typeface="Telegraf Bold"/>
                <a:ea typeface="Telegraf Bold"/>
                <a:cs typeface="Telegraf Bold"/>
                <a:sym typeface="Telegraf Bold"/>
              </a:rPr>
              <a:t>“I do not consent to your entry.”</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HOME</a:t>
            </a:r>
          </a:p>
        </p:txBody>
      </p:sp>
      <p:grpSp>
        <p:nvGrpSpPr>
          <p:cNvPr id="8" name="Group 8"/>
          <p:cNvGrpSpPr/>
          <p:nvPr/>
        </p:nvGrpSpPr>
        <p:grpSpPr>
          <a:xfrm>
            <a:off x="1615312"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20421" r="-56469" b="-71383"/>
              </a:stretch>
            </a:blipFill>
          </p:spPr>
        </p:sp>
      </p:grpSp>
      <p:grpSp>
        <p:nvGrpSpPr>
          <p:cNvPr id="10" name="Group 10"/>
          <p:cNvGrpSpPr/>
          <p:nvPr/>
        </p:nvGrpSpPr>
        <p:grpSpPr>
          <a:xfrm>
            <a:off x="7402578" y="3279124"/>
            <a:ext cx="9555929" cy="4975143"/>
            <a:chOff x="0" y="0"/>
            <a:chExt cx="2516788" cy="1310326"/>
          </a:xfrm>
        </p:grpSpPr>
        <p:sp>
          <p:nvSpPr>
            <p:cNvPr id="11" name="Freeform 11"/>
            <p:cNvSpPr/>
            <p:nvPr/>
          </p:nvSpPr>
          <p:spPr>
            <a:xfrm>
              <a:off x="0" y="0"/>
              <a:ext cx="2516788" cy="1310326"/>
            </a:xfrm>
            <a:custGeom>
              <a:avLst/>
              <a:gdLst/>
              <a:ahLst/>
              <a:cxnLst/>
              <a:rect l="l" t="t" r="r" b="b"/>
              <a:pathLst>
                <a:path w="2516788" h="1310326">
                  <a:moveTo>
                    <a:pt x="24305" y="0"/>
                  </a:moveTo>
                  <a:lnTo>
                    <a:pt x="2492483" y="0"/>
                  </a:lnTo>
                  <a:cubicBezTo>
                    <a:pt x="2505906" y="0"/>
                    <a:pt x="2516788" y="10882"/>
                    <a:pt x="2516788" y="24305"/>
                  </a:cubicBezTo>
                  <a:lnTo>
                    <a:pt x="2516788" y="1286021"/>
                  </a:lnTo>
                  <a:cubicBezTo>
                    <a:pt x="2516788" y="1299444"/>
                    <a:pt x="2505906" y="1310326"/>
                    <a:pt x="2492483" y="1310326"/>
                  </a:cubicBezTo>
                  <a:lnTo>
                    <a:pt x="24305" y="1310326"/>
                  </a:lnTo>
                  <a:cubicBezTo>
                    <a:pt x="10882" y="1310326"/>
                    <a:pt x="0" y="1299444"/>
                    <a:pt x="0" y="1286021"/>
                  </a:cubicBezTo>
                  <a:lnTo>
                    <a:pt x="0" y="24305"/>
                  </a:lnTo>
                  <a:cubicBezTo>
                    <a:pt x="0" y="10882"/>
                    <a:pt x="10882" y="0"/>
                    <a:pt x="24305" y="0"/>
                  </a:cubicBezTo>
                  <a:close/>
                </a:path>
              </a:pathLst>
            </a:custGeom>
            <a:solidFill>
              <a:srgbClr val="FABEAF"/>
            </a:solidFill>
            <a:ln cap="rnd">
              <a:noFill/>
              <a:prstDash val="solid"/>
              <a:round/>
            </a:ln>
          </p:spPr>
        </p:sp>
        <p:sp>
          <p:nvSpPr>
            <p:cNvPr id="12" name="TextBox 12"/>
            <p:cNvSpPr txBox="1"/>
            <p:nvPr/>
          </p:nvSpPr>
          <p:spPr>
            <a:xfrm>
              <a:off x="0" y="9525"/>
              <a:ext cx="2516788" cy="130080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7649835" y="3574501"/>
            <a:ext cx="9061416" cy="439420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If agents force their way in, stay calm and do not resist</a:t>
            </a:r>
            <a:r>
              <a:rPr lang="en-US" sz="2500" b="1" spc="62">
                <a:solidFill>
                  <a:srgbClr val="130F54"/>
                </a:solidFill>
                <a:latin typeface="Telegraf Bold"/>
                <a:ea typeface="Telegraf Bold"/>
                <a:cs typeface="Telegraf Bold"/>
                <a:sym typeface="Telegraf Bold"/>
              </a:rPr>
              <a:t>.</a:t>
            </a:r>
            <a:r>
              <a:rPr lang="en-US" sz="2500" spc="62">
                <a:solidFill>
                  <a:srgbClr val="130F54"/>
                </a:solidFill>
                <a:latin typeface="Telegraf"/>
                <a:ea typeface="Telegraf"/>
                <a:cs typeface="Telegraf"/>
                <a:sym typeface="Telegraf"/>
              </a:rPr>
              <a:t> If you wish to exercise your rights, state: </a:t>
            </a:r>
            <a:r>
              <a:rPr lang="en-US" sz="2500" b="1" spc="62">
                <a:solidFill>
                  <a:srgbClr val="EF404E"/>
                </a:solidFill>
                <a:latin typeface="Telegraf Bold"/>
                <a:ea typeface="Telegraf Bold"/>
                <a:cs typeface="Telegraf Bold"/>
                <a:sym typeface="Telegraf Bold"/>
              </a:rPr>
              <a:t>"I do not consent to your entry or to your search. I want to remain silent. I want to speak with an attorney.”</a:t>
            </a:r>
          </a:p>
          <a:p>
            <a:pPr algn="l">
              <a:lnSpc>
                <a:spcPts val="3500"/>
              </a:lnSpc>
            </a:pPr>
            <a:endParaRPr lang="en-US" sz="2500" b="1" spc="62">
              <a:solidFill>
                <a:srgbClr val="EF404E"/>
              </a:solidFill>
              <a:latin typeface="Telegraf Bold"/>
              <a:ea typeface="Telegraf Bold"/>
              <a:cs typeface="Telegraf Bold"/>
              <a:sym typeface="Telegraf Bold"/>
            </a:endParaRPr>
          </a:p>
          <a:p>
            <a:pPr algn="l">
              <a:lnSpc>
                <a:spcPts val="3500"/>
              </a:lnSpc>
            </a:pPr>
            <a:r>
              <a:rPr lang="en-US" sz="2500" b="1" spc="62">
                <a:solidFill>
                  <a:srgbClr val="EF404E"/>
                </a:solidFill>
                <a:latin typeface="Telegraf Bold"/>
                <a:ea typeface="Telegraf Bold"/>
                <a:cs typeface="Telegraf Bold"/>
                <a:sym typeface="Telegraf Bold"/>
              </a:rPr>
              <a:t>IF</a:t>
            </a:r>
            <a:r>
              <a:rPr lang="en-US" sz="2500" spc="62">
                <a:solidFill>
                  <a:srgbClr val="130F54"/>
                </a:solidFill>
                <a:latin typeface="Telegraf"/>
                <a:ea typeface="Telegraf"/>
                <a:cs typeface="Telegraf"/>
                <a:sym typeface="Telegraf"/>
              </a:rPr>
              <a:t> agents have a valid warrant signed by a judge, you must let them in. </a:t>
            </a:r>
            <a:r>
              <a:rPr lang="en-US" sz="2500" b="1" spc="62">
                <a:solidFill>
                  <a:srgbClr val="EF404E"/>
                </a:solidFill>
                <a:latin typeface="Telegraf Bold"/>
                <a:ea typeface="Telegraf Bold"/>
                <a:cs typeface="Telegraf Bold"/>
                <a:sym typeface="Telegraf Bold"/>
              </a:rPr>
              <a:t>BUT </a:t>
            </a:r>
            <a:r>
              <a:rPr lang="en-US" sz="2500" spc="62">
                <a:solidFill>
                  <a:srgbClr val="130F54"/>
                </a:solidFill>
                <a:latin typeface="Telegraf"/>
                <a:ea typeface="Telegraf"/>
                <a:cs typeface="Telegraf"/>
                <a:sym typeface="Telegraf"/>
              </a:rPr>
              <a:t>continue to assert your rights aloud.</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b="1" spc="62">
                <a:solidFill>
                  <a:srgbClr val="EF404E"/>
                </a:solidFill>
                <a:latin typeface="Telegraf Bold"/>
                <a:ea typeface="Telegraf Bold"/>
                <a:cs typeface="Telegraf Bold"/>
                <a:sym typeface="Telegraf Bold"/>
              </a:rPr>
              <a:t>Make sure your children and elders know not to open the door or talk to ICE!</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18808" r="-18808"/>
              </a:stretch>
            </a:blipFill>
          </p:spPr>
        </p:sp>
      </p:grpSp>
      <p:grpSp>
        <p:nvGrpSpPr>
          <p:cNvPr id="9" name="Group 9"/>
          <p:cNvGrpSpPr/>
          <p:nvPr/>
        </p:nvGrpSpPr>
        <p:grpSpPr>
          <a:xfrm>
            <a:off x="7402578" y="3279124"/>
            <a:ext cx="9555929" cy="5144117"/>
            <a:chOff x="0" y="0"/>
            <a:chExt cx="2516788" cy="1354829"/>
          </a:xfrm>
        </p:grpSpPr>
        <p:sp>
          <p:nvSpPr>
            <p:cNvPr id="10" name="Freeform 10"/>
            <p:cNvSpPr/>
            <p:nvPr/>
          </p:nvSpPr>
          <p:spPr>
            <a:xfrm>
              <a:off x="0" y="0"/>
              <a:ext cx="2516788" cy="1354829"/>
            </a:xfrm>
            <a:custGeom>
              <a:avLst/>
              <a:gdLst/>
              <a:ahLst/>
              <a:cxnLst/>
              <a:rect l="l" t="t" r="r" b="b"/>
              <a:pathLst>
                <a:path w="2516788" h="1354829">
                  <a:moveTo>
                    <a:pt x="24305" y="0"/>
                  </a:moveTo>
                  <a:lnTo>
                    <a:pt x="2492483" y="0"/>
                  </a:lnTo>
                  <a:cubicBezTo>
                    <a:pt x="2505906" y="0"/>
                    <a:pt x="2516788" y="10882"/>
                    <a:pt x="2516788" y="24305"/>
                  </a:cubicBezTo>
                  <a:lnTo>
                    <a:pt x="2516788" y="1330524"/>
                  </a:lnTo>
                  <a:cubicBezTo>
                    <a:pt x="2516788" y="1343947"/>
                    <a:pt x="2505906" y="1354829"/>
                    <a:pt x="2492483" y="1354829"/>
                  </a:cubicBezTo>
                  <a:lnTo>
                    <a:pt x="24305" y="1354829"/>
                  </a:lnTo>
                  <a:cubicBezTo>
                    <a:pt x="10882" y="1354829"/>
                    <a:pt x="0" y="1343947"/>
                    <a:pt x="0" y="1330524"/>
                  </a:cubicBezTo>
                  <a:lnTo>
                    <a:pt x="0" y="24305"/>
                  </a:lnTo>
                  <a:cubicBezTo>
                    <a:pt x="0" y="10882"/>
                    <a:pt x="10882" y="0"/>
                    <a:pt x="24305" y="0"/>
                  </a:cubicBezTo>
                  <a:close/>
                </a:path>
              </a:pathLst>
            </a:custGeom>
            <a:solidFill>
              <a:srgbClr val="FABEAF"/>
            </a:solidFill>
            <a:ln cap="rnd">
              <a:noFill/>
              <a:prstDash val="solid"/>
              <a:round/>
            </a:ln>
          </p:spPr>
        </p:sp>
        <p:sp>
          <p:nvSpPr>
            <p:cNvPr id="11" name="TextBox 11"/>
            <p:cNvSpPr txBox="1"/>
            <p:nvPr/>
          </p:nvSpPr>
          <p:spPr>
            <a:xfrm>
              <a:off x="0" y="9525"/>
              <a:ext cx="2516788" cy="1345304"/>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PULLS YOU OVER DRIVING</a:t>
            </a:r>
          </a:p>
        </p:txBody>
      </p:sp>
      <p:sp>
        <p:nvSpPr>
          <p:cNvPr id="13" name="TextBox 13"/>
          <p:cNvSpPr txBox="1"/>
          <p:nvPr/>
        </p:nvSpPr>
        <p:spPr>
          <a:xfrm>
            <a:off x="7649835" y="3355426"/>
            <a:ext cx="9061416" cy="483235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If you are pulled over by law enforcement, ask if they are ICE or CBP agents and why you have been stopped. </a:t>
            </a:r>
            <a:r>
              <a:rPr lang="en-US" sz="2500" b="1" spc="62">
                <a:solidFill>
                  <a:srgbClr val="EF404E"/>
                </a:solidFill>
                <a:latin typeface="Telegraf Bold"/>
                <a:ea typeface="Telegraf Bold"/>
                <a:cs typeface="Telegraf Bold"/>
                <a:sym typeface="Telegraf Bold"/>
              </a:rPr>
              <a:t>Do NOT open the car door.</a:t>
            </a:r>
          </a:p>
          <a:p>
            <a:pPr algn="l">
              <a:lnSpc>
                <a:spcPts val="3500"/>
              </a:lnSpc>
            </a:pPr>
            <a:endParaRPr lang="en-US" sz="2500" b="1" spc="62">
              <a:solidFill>
                <a:srgbClr val="EF404E"/>
              </a:solidFill>
              <a:latin typeface="Telegraf Bold"/>
              <a:ea typeface="Telegraf Bold"/>
              <a:cs typeface="Telegraf Bold"/>
              <a:sym typeface="Telegraf Bold"/>
            </a:endParaRPr>
          </a:p>
          <a:p>
            <a:pPr algn="l">
              <a:lnSpc>
                <a:spcPts val="3500"/>
              </a:lnSpc>
            </a:pPr>
            <a:r>
              <a:rPr lang="en-US" sz="2500" spc="62">
                <a:solidFill>
                  <a:srgbClr val="130F54"/>
                </a:solidFill>
                <a:latin typeface="Telegraf"/>
                <a:ea typeface="Telegraf"/>
                <a:cs typeface="Telegraf"/>
                <a:sym typeface="Telegraf"/>
              </a:rPr>
              <a:t>When you are pulled over driving, you must show law enforcement your driver’s license, registration and insurance. Do not lie or give them fake documents.</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If an officer asks to search your car, ask if they have a warrant signed by a judge. If not, tell them</a:t>
            </a:r>
            <a:r>
              <a:rPr lang="en-US" sz="2500" spc="62">
                <a:solidFill>
                  <a:srgbClr val="000000"/>
                </a:solidFill>
                <a:latin typeface="Telegraf"/>
                <a:ea typeface="Telegraf"/>
                <a:cs typeface="Telegraf"/>
                <a:sym typeface="Telegraf"/>
              </a:rPr>
              <a:t> </a:t>
            </a:r>
            <a:r>
              <a:rPr lang="en-US" sz="2500" b="1" spc="62">
                <a:solidFill>
                  <a:srgbClr val="EF404E"/>
                </a:solidFill>
                <a:latin typeface="Telegraf Bold"/>
                <a:ea typeface="Telegraf Bold"/>
                <a:cs typeface="Telegraf Bold"/>
                <a:sym typeface="Telegraf Bold"/>
              </a:rPr>
              <a:t>“I do not consent to your search of my vehicle.”</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18808" r="-18808"/>
              </a:stretch>
            </a:blipFill>
          </p:spPr>
        </p:sp>
      </p:grpSp>
      <p:grpSp>
        <p:nvGrpSpPr>
          <p:cNvPr id="9" name="Group 9"/>
          <p:cNvGrpSpPr/>
          <p:nvPr/>
        </p:nvGrpSpPr>
        <p:grpSpPr>
          <a:xfrm>
            <a:off x="7402578" y="3616411"/>
            <a:ext cx="9555929" cy="4058930"/>
            <a:chOff x="0" y="0"/>
            <a:chExt cx="2516788" cy="1069019"/>
          </a:xfrm>
        </p:grpSpPr>
        <p:sp>
          <p:nvSpPr>
            <p:cNvPr id="10" name="Freeform 10"/>
            <p:cNvSpPr/>
            <p:nvPr/>
          </p:nvSpPr>
          <p:spPr>
            <a:xfrm>
              <a:off x="0" y="0"/>
              <a:ext cx="2516788" cy="1069019"/>
            </a:xfrm>
            <a:custGeom>
              <a:avLst/>
              <a:gdLst/>
              <a:ahLst/>
              <a:cxnLst/>
              <a:rect l="l" t="t" r="r" b="b"/>
              <a:pathLst>
                <a:path w="2516788" h="1069019">
                  <a:moveTo>
                    <a:pt x="24305" y="0"/>
                  </a:moveTo>
                  <a:lnTo>
                    <a:pt x="2492483" y="0"/>
                  </a:lnTo>
                  <a:cubicBezTo>
                    <a:pt x="2505906" y="0"/>
                    <a:pt x="2516788" y="10882"/>
                    <a:pt x="2516788" y="24305"/>
                  </a:cubicBezTo>
                  <a:lnTo>
                    <a:pt x="2516788" y="1044714"/>
                  </a:lnTo>
                  <a:cubicBezTo>
                    <a:pt x="2516788" y="1058137"/>
                    <a:pt x="2505906" y="1069019"/>
                    <a:pt x="2492483" y="1069019"/>
                  </a:cubicBezTo>
                  <a:lnTo>
                    <a:pt x="24305" y="1069019"/>
                  </a:lnTo>
                  <a:cubicBezTo>
                    <a:pt x="10882" y="1069019"/>
                    <a:pt x="0" y="1058137"/>
                    <a:pt x="0" y="1044714"/>
                  </a:cubicBezTo>
                  <a:lnTo>
                    <a:pt x="0" y="24305"/>
                  </a:lnTo>
                  <a:cubicBezTo>
                    <a:pt x="0" y="10882"/>
                    <a:pt x="10882" y="0"/>
                    <a:pt x="24305" y="0"/>
                  </a:cubicBezTo>
                  <a:close/>
                </a:path>
              </a:pathLst>
            </a:custGeom>
            <a:solidFill>
              <a:srgbClr val="FABEAF"/>
            </a:solidFill>
            <a:ln cap="rnd">
              <a:noFill/>
              <a:prstDash val="solid"/>
              <a:round/>
            </a:ln>
          </p:spPr>
        </p:sp>
        <p:sp>
          <p:nvSpPr>
            <p:cNvPr id="11" name="TextBox 11"/>
            <p:cNvSpPr txBox="1"/>
            <p:nvPr/>
          </p:nvSpPr>
          <p:spPr>
            <a:xfrm>
              <a:off x="0" y="9525"/>
              <a:ext cx="2516788" cy="1059494"/>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PULLS YOU OVER DRIVING</a:t>
            </a:r>
          </a:p>
        </p:txBody>
      </p:sp>
      <p:sp>
        <p:nvSpPr>
          <p:cNvPr id="13" name="TextBox 13"/>
          <p:cNvSpPr txBox="1"/>
          <p:nvPr/>
        </p:nvSpPr>
        <p:spPr>
          <a:xfrm>
            <a:off x="7649835" y="3773266"/>
            <a:ext cx="9061416" cy="3491230"/>
          </a:xfrm>
          <a:prstGeom prst="rect">
            <a:avLst/>
          </a:prstGeom>
        </p:spPr>
        <p:txBody>
          <a:bodyPr lIns="0" tIns="0" rIns="0" bIns="0" rtlCol="0" anchor="t">
            <a:spAutoFit/>
          </a:bodyPr>
          <a:lstStyle/>
          <a:p>
            <a:pPr algn="l">
              <a:lnSpc>
                <a:spcPts val="3919"/>
              </a:lnSpc>
            </a:pPr>
            <a:r>
              <a:rPr lang="en-US" sz="2799" spc="69">
                <a:solidFill>
                  <a:srgbClr val="130F54"/>
                </a:solidFill>
                <a:latin typeface="Telegraf"/>
                <a:ea typeface="Telegraf"/>
                <a:cs typeface="Telegraf"/>
                <a:sym typeface="Telegraf"/>
              </a:rPr>
              <a:t>If an officer continues asking you questions, ask </a:t>
            </a:r>
            <a:r>
              <a:rPr lang="en-US" sz="2799" b="1" spc="69">
                <a:solidFill>
                  <a:srgbClr val="EF404E"/>
                </a:solidFill>
                <a:latin typeface="Telegraf Bold"/>
                <a:ea typeface="Telegraf Bold"/>
                <a:cs typeface="Telegraf Bold"/>
                <a:sym typeface="Telegraf Bold"/>
              </a:rPr>
              <a:t>“Am I free to go?”</a:t>
            </a:r>
            <a:r>
              <a:rPr lang="en-US" sz="2799" spc="69">
                <a:solidFill>
                  <a:srgbClr val="000000"/>
                </a:solidFill>
                <a:latin typeface="Telegraf"/>
                <a:ea typeface="Telegraf"/>
                <a:cs typeface="Telegraf"/>
                <a:sym typeface="Telegraf"/>
              </a:rPr>
              <a:t> </a:t>
            </a:r>
            <a:r>
              <a:rPr lang="en-US" sz="2799" spc="69">
                <a:solidFill>
                  <a:srgbClr val="130F54"/>
                </a:solidFill>
                <a:latin typeface="Telegraf"/>
                <a:ea typeface="Telegraf"/>
                <a:cs typeface="Telegraf"/>
                <a:sym typeface="Telegraf"/>
              </a:rPr>
              <a:t>If they say yes, then calmly drive away. If they say no, assert your rights aloud.</a:t>
            </a:r>
          </a:p>
          <a:p>
            <a:pPr algn="l">
              <a:lnSpc>
                <a:spcPts val="3919"/>
              </a:lnSpc>
            </a:pPr>
            <a:endParaRPr lang="en-US" sz="2799" spc="69">
              <a:solidFill>
                <a:srgbClr val="130F54"/>
              </a:solidFill>
              <a:latin typeface="Telegraf"/>
              <a:ea typeface="Telegraf"/>
              <a:cs typeface="Telegraf"/>
              <a:sym typeface="Telegraf"/>
            </a:endParaRPr>
          </a:p>
          <a:p>
            <a:pPr algn="l">
              <a:lnSpc>
                <a:spcPts val="3919"/>
              </a:lnSpc>
            </a:pPr>
            <a:r>
              <a:rPr lang="en-US" sz="2799" spc="69">
                <a:solidFill>
                  <a:srgbClr val="130F54"/>
                </a:solidFill>
                <a:latin typeface="Telegraf"/>
                <a:ea typeface="Telegraf"/>
                <a:cs typeface="Telegraf"/>
                <a:sym typeface="Telegraf"/>
              </a:rPr>
              <a:t>Passengers in your car do </a:t>
            </a:r>
            <a:r>
              <a:rPr lang="en-US" sz="2799" b="1" spc="69">
                <a:solidFill>
                  <a:srgbClr val="EF404E"/>
                </a:solidFill>
                <a:latin typeface="Telegraf Bold"/>
                <a:ea typeface="Telegraf Bold"/>
                <a:cs typeface="Telegraf Bold"/>
                <a:sym typeface="Telegraf Bold"/>
              </a:rPr>
              <a:t>NOT</a:t>
            </a:r>
            <a:r>
              <a:rPr lang="en-US" sz="2799" spc="69">
                <a:solidFill>
                  <a:srgbClr val="130F54"/>
                </a:solidFill>
                <a:latin typeface="Telegraf"/>
                <a:ea typeface="Telegraf"/>
                <a:cs typeface="Telegraf"/>
                <a:sym typeface="Telegraf"/>
              </a:rPr>
              <a:t> have to speak to law enforcement, and they do </a:t>
            </a:r>
            <a:r>
              <a:rPr lang="en-US" sz="2799" b="1" spc="69">
                <a:solidFill>
                  <a:srgbClr val="EF404E"/>
                </a:solidFill>
                <a:latin typeface="Telegraf Bold"/>
                <a:ea typeface="Telegraf Bold"/>
                <a:cs typeface="Telegraf Bold"/>
                <a:sym typeface="Telegraf Bold"/>
              </a:rPr>
              <a:t>NOT</a:t>
            </a:r>
            <a:r>
              <a:rPr lang="en-US" sz="2799" spc="69">
                <a:solidFill>
                  <a:srgbClr val="130F54"/>
                </a:solidFill>
                <a:latin typeface="Telegraf"/>
                <a:ea typeface="Telegraf"/>
                <a:cs typeface="Telegraf"/>
                <a:sym typeface="Telegraf"/>
              </a:rPr>
              <a:t> have to show any immigration documents or identification.</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WORK</a:t>
            </a:r>
          </a:p>
        </p:txBody>
      </p:sp>
      <p:grpSp>
        <p:nvGrpSpPr>
          <p:cNvPr id="8" name="Group 8"/>
          <p:cNvGrpSpPr/>
          <p:nvPr/>
        </p:nvGrpSpPr>
        <p:grpSpPr>
          <a:xfrm>
            <a:off x="11461470"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grpSp>
        <p:nvGrpSpPr>
          <p:cNvPr id="10" name="Group 10"/>
          <p:cNvGrpSpPr/>
          <p:nvPr/>
        </p:nvGrpSpPr>
        <p:grpSpPr>
          <a:xfrm>
            <a:off x="1615312" y="3279124"/>
            <a:ext cx="9555929" cy="4828850"/>
            <a:chOff x="0" y="0"/>
            <a:chExt cx="2516788" cy="1271796"/>
          </a:xfrm>
        </p:grpSpPr>
        <p:sp>
          <p:nvSpPr>
            <p:cNvPr id="11" name="Freeform 11"/>
            <p:cNvSpPr/>
            <p:nvPr/>
          </p:nvSpPr>
          <p:spPr>
            <a:xfrm>
              <a:off x="0" y="0"/>
              <a:ext cx="2516788" cy="1271796"/>
            </a:xfrm>
            <a:custGeom>
              <a:avLst/>
              <a:gdLst/>
              <a:ahLst/>
              <a:cxnLst/>
              <a:rect l="l" t="t" r="r" b="b"/>
              <a:pathLst>
                <a:path w="2516788" h="1271796">
                  <a:moveTo>
                    <a:pt x="24305" y="0"/>
                  </a:moveTo>
                  <a:lnTo>
                    <a:pt x="2492483" y="0"/>
                  </a:lnTo>
                  <a:cubicBezTo>
                    <a:pt x="2505906" y="0"/>
                    <a:pt x="2516788" y="10882"/>
                    <a:pt x="2516788" y="24305"/>
                  </a:cubicBezTo>
                  <a:lnTo>
                    <a:pt x="2516788" y="1247491"/>
                  </a:lnTo>
                  <a:cubicBezTo>
                    <a:pt x="2516788" y="1260914"/>
                    <a:pt x="2505906" y="1271796"/>
                    <a:pt x="2492483" y="1271796"/>
                  </a:cubicBezTo>
                  <a:lnTo>
                    <a:pt x="24305" y="1271796"/>
                  </a:lnTo>
                  <a:cubicBezTo>
                    <a:pt x="10882" y="1271796"/>
                    <a:pt x="0" y="1260914"/>
                    <a:pt x="0" y="1247491"/>
                  </a:cubicBezTo>
                  <a:lnTo>
                    <a:pt x="0" y="24305"/>
                  </a:lnTo>
                  <a:cubicBezTo>
                    <a:pt x="0" y="10882"/>
                    <a:pt x="10882" y="0"/>
                    <a:pt x="24305" y="0"/>
                  </a:cubicBezTo>
                  <a:close/>
                </a:path>
              </a:pathLst>
            </a:custGeom>
            <a:solidFill>
              <a:srgbClr val="A7D7B5"/>
            </a:solidFill>
            <a:ln cap="rnd">
              <a:noFill/>
              <a:prstDash val="solid"/>
              <a:round/>
            </a:ln>
          </p:spPr>
        </p:sp>
        <p:sp>
          <p:nvSpPr>
            <p:cNvPr id="12" name="TextBox 12"/>
            <p:cNvSpPr txBox="1"/>
            <p:nvPr/>
          </p:nvSpPr>
          <p:spPr>
            <a:xfrm>
              <a:off x="0" y="9525"/>
              <a:ext cx="2516788" cy="126227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862568" y="3458349"/>
            <a:ext cx="9061416" cy="439420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ICE must have an arrest or search warrant </a:t>
            </a:r>
            <a:r>
              <a:rPr lang="en-US" sz="2500" b="1" spc="62">
                <a:solidFill>
                  <a:srgbClr val="EF404E"/>
                </a:solidFill>
                <a:latin typeface="Telegraf Bold"/>
                <a:ea typeface="Telegraf Bold"/>
                <a:cs typeface="Telegraf Bold"/>
                <a:sym typeface="Telegraf Bold"/>
              </a:rPr>
              <a:t>signed by a judge</a:t>
            </a:r>
            <a:r>
              <a:rPr lang="en-US" sz="2500" spc="62">
                <a:solidFill>
                  <a:srgbClr val="130F54"/>
                </a:solidFill>
                <a:latin typeface="Telegraf"/>
                <a:ea typeface="Telegraf"/>
                <a:cs typeface="Telegraf"/>
                <a:sym typeface="Telegraf"/>
              </a:rPr>
              <a:t> to enter the building, </a:t>
            </a:r>
            <a:r>
              <a:rPr lang="en-US" sz="2500" b="1" spc="62">
                <a:solidFill>
                  <a:srgbClr val="EF404E"/>
                </a:solidFill>
                <a:latin typeface="Telegraf Bold"/>
                <a:ea typeface="Telegraf Bold"/>
                <a:cs typeface="Telegraf Bold"/>
                <a:sym typeface="Telegraf Bold"/>
              </a:rPr>
              <a:t>OR</a:t>
            </a:r>
            <a:r>
              <a:rPr lang="en-US" sz="2500" spc="62">
                <a:solidFill>
                  <a:srgbClr val="130F54"/>
                </a:solidFill>
                <a:latin typeface="Telegraf"/>
                <a:ea typeface="Telegraf"/>
                <a:cs typeface="Telegraf"/>
                <a:sym typeface="Telegraf"/>
              </a:rPr>
              <a:t> </a:t>
            </a:r>
            <a:r>
              <a:rPr lang="en-US" sz="2500" b="1" spc="62">
                <a:solidFill>
                  <a:srgbClr val="EF404E"/>
                </a:solidFill>
                <a:latin typeface="Telegraf Bold"/>
                <a:ea typeface="Telegraf Bold"/>
                <a:cs typeface="Telegraf Bold"/>
                <a:sym typeface="Telegraf Bold"/>
              </a:rPr>
              <a:t>permission from your employer.</a:t>
            </a:r>
          </a:p>
          <a:p>
            <a:pPr algn="l">
              <a:lnSpc>
                <a:spcPts val="3500"/>
              </a:lnSpc>
            </a:pPr>
            <a:endParaRPr lang="en-US" sz="2500" b="1" spc="62">
              <a:solidFill>
                <a:srgbClr val="EF404E"/>
              </a:solidFill>
              <a:latin typeface="Telegraf Bold"/>
              <a:ea typeface="Telegraf Bold"/>
              <a:cs typeface="Telegraf Bold"/>
              <a:sym typeface="Telegraf Bold"/>
            </a:endParaRPr>
          </a:p>
          <a:p>
            <a:pPr algn="l">
              <a:lnSpc>
                <a:spcPts val="3500"/>
              </a:lnSpc>
            </a:pPr>
            <a:r>
              <a:rPr lang="en-US" sz="2500" spc="62">
                <a:solidFill>
                  <a:srgbClr val="130F54"/>
                </a:solidFill>
                <a:latin typeface="Telegraf"/>
                <a:ea typeface="Telegraf"/>
                <a:cs typeface="Telegraf"/>
                <a:sym typeface="Telegraf"/>
              </a:rPr>
              <a:t>If an agent approaches you, ask: </a:t>
            </a:r>
            <a:r>
              <a:rPr lang="en-US" sz="2500" b="1" spc="62">
                <a:solidFill>
                  <a:srgbClr val="EF404E"/>
                </a:solidFill>
                <a:latin typeface="Telegraf Bold"/>
                <a:ea typeface="Telegraf Bold"/>
                <a:cs typeface="Telegraf Bold"/>
                <a:sym typeface="Telegraf Bold"/>
              </a:rPr>
              <a:t>“Am I free to go?”</a:t>
            </a:r>
            <a:r>
              <a:rPr lang="en-US" sz="2500" spc="62">
                <a:solidFill>
                  <a:srgbClr val="130F54"/>
                </a:solidFill>
                <a:latin typeface="Telegraf"/>
                <a:ea typeface="Telegraf"/>
                <a:cs typeface="Telegraf"/>
                <a:sym typeface="Telegraf"/>
              </a:rPr>
              <a:t> If they say no, tell them </a:t>
            </a:r>
            <a:r>
              <a:rPr lang="en-US" sz="2500" b="1" spc="62">
                <a:solidFill>
                  <a:srgbClr val="EF404E"/>
                </a:solidFill>
                <a:latin typeface="Telegraf Bold"/>
                <a:ea typeface="Telegraf Bold"/>
                <a:cs typeface="Telegraf Bold"/>
                <a:sym typeface="Telegraf Bold"/>
              </a:rPr>
              <a:t>“I want to remain silent”</a:t>
            </a:r>
            <a:r>
              <a:rPr lang="en-US" sz="2500" spc="62">
                <a:solidFill>
                  <a:srgbClr val="130F54"/>
                </a:solidFill>
                <a:latin typeface="Telegraf"/>
                <a:ea typeface="Telegraf"/>
                <a:cs typeface="Telegraf"/>
                <a:sym typeface="Telegraf"/>
              </a:rPr>
              <a:t> and calmly walk away. If they say yes, calmly walk away.</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No matter what ICE does, </a:t>
            </a:r>
            <a:r>
              <a:rPr lang="en-US" sz="2500" b="1" spc="62">
                <a:solidFill>
                  <a:srgbClr val="EF404E"/>
                </a:solidFill>
                <a:latin typeface="Telegraf Bold"/>
                <a:ea typeface="Telegraf Bold"/>
                <a:cs typeface="Telegraf Bold"/>
                <a:sym typeface="Telegraf Bold"/>
              </a:rPr>
              <a:t>stay calm and do not run. </a:t>
            </a:r>
            <a:r>
              <a:rPr lang="en-US" sz="2500" spc="62">
                <a:solidFill>
                  <a:srgbClr val="130F54"/>
                </a:solidFill>
                <a:latin typeface="Telegraf"/>
                <a:ea typeface="Telegraf"/>
                <a:cs typeface="Telegraf"/>
                <a:sym typeface="Telegraf"/>
              </a:rPr>
              <a:t>Do not interfere or resist.</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WORK</a:t>
            </a:r>
          </a:p>
        </p:txBody>
      </p:sp>
      <p:grpSp>
        <p:nvGrpSpPr>
          <p:cNvPr id="8" name="Group 8"/>
          <p:cNvGrpSpPr/>
          <p:nvPr/>
        </p:nvGrpSpPr>
        <p:grpSpPr>
          <a:xfrm>
            <a:off x="11461470"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grpSp>
        <p:nvGrpSpPr>
          <p:cNvPr id="10" name="Group 10"/>
          <p:cNvGrpSpPr/>
          <p:nvPr/>
        </p:nvGrpSpPr>
        <p:grpSpPr>
          <a:xfrm>
            <a:off x="1615312" y="3279124"/>
            <a:ext cx="9555929" cy="4828850"/>
            <a:chOff x="0" y="0"/>
            <a:chExt cx="2516788" cy="1271796"/>
          </a:xfrm>
        </p:grpSpPr>
        <p:sp>
          <p:nvSpPr>
            <p:cNvPr id="11" name="Freeform 11"/>
            <p:cNvSpPr/>
            <p:nvPr/>
          </p:nvSpPr>
          <p:spPr>
            <a:xfrm>
              <a:off x="0" y="0"/>
              <a:ext cx="2516788" cy="1271796"/>
            </a:xfrm>
            <a:custGeom>
              <a:avLst/>
              <a:gdLst/>
              <a:ahLst/>
              <a:cxnLst/>
              <a:rect l="l" t="t" r="r" b="b"/>
              <a:pathLst>
                <a:path w="2516788" h="1271796">
                  <a:moveTo>
                    <a:pt x="24305" y="0"/>
                  </a:moveTo>
                  <a:lnTo>
                    <a:pt x="2492483" y="0"/>
                  </a:lnTo>
                  <a:cubicBezTo>
                    <a:pt x="2505906" y="0"/>
                    <a:pt x="2516788" y="10882"/>
                    <a:pt x="2516788" y="24305"/>
                  </a:cubicBezTo>
                  <a:lnTo>
                    <a:pt x="2516788" y="1247491"/>
                  </a:lnTo>
                  <a:cubicBezTo>
                    <a:pt x="2516788" y="1260914"/>
                    <a:pt x="2505906" y="1271796"/>
                    <a:pt x="2492483" y="1271796"/>
                  </a:cubicBezTo>
                  <a:lnTo>
                    <a:pt x="24305" y="1271796"/>
                  </a:lnTo>
                  <a:cubicBezTo>
                    <a:pt x="10882" y="1271796"/>
                    <a:pt x="0" y="1260914"/>
                    <a:pt x="0" y="1247491"/>
                  </a:cubicBezTo>
                  <a:lnTo>
                    <a:pt x="0" y="24305"/>
                  </a:lnTo>
                  <a:cubicBezTo>
                    <a:pt x="0" y="10882"/>
                    <a:pt x="10882" y="0"/>
                    <a:pt x="24305" y="0"/>
                  </a:cubicBezTo>
                  <a:close/>
                </a:path>
              </a:pathLst>
            </a:custGeom>
            <a:solidFill>
              <a:srgbClr val="A7D7B5"/>
            </a:solidFill>
            <a:ln cap="rnd">
              <a:noFill/>
              <a:prstDash val="solid"/>
              <a:round/>
            </a:ln>
          </p:spPr>
        </p:sp>
        <p:sp>
          <p:nvSpPr>
            <p:cNvPr id="12" name="TextBox 12"/>
            <p:cNvSpPr txBox="1"/>
            <p:nvPr/>
          </p:nvSpPr>
          <p:spPr>
            <a:xfrm>
              <a:off x="0" y="9525"/>
              <a:ext cx="2516788" cy="126227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862568" y="3583444"/>
            <a:ext cx="9061416" cy="4134485"/>
          </a:xfrm>
          <a:prstGeom prst="rect">
            <a:avLst/>
          </a:prstGeom>
        </p:spPr>
        <p:txBody>
          <a:bodyPr lIns="0" tIns="0" rIns="0" bIns="0" rtlCol="0" anchor="t">
            <a:spAutoFit/>
          </a:bodyPr>
          <a:lstStyle/>
          <a:p>
            <a:pPr algn="l">
              <a:lnSpc>
                <a:spcPts val="3640"/>
              </a:lnSpc>
            </a:pPr>
            <a:r>
              <a:rPr lang="en-US" sz="2600" spc="65">
                <a:solidFill>
                  <a:srgbClr val="130F54"/>
                </a:solidFill>
                <a:latin typeface="Telegraf"/>
                <a:ea typeface="Telegraf"/>
                <a:cs typeface="Telegraf"/>
                <a:sym typeface="Telegraf"/>
              </a:rPr>
              <a:t>If officers ask to search you, your property or your workspace, state: </a:t>
            </a:r>
            <a:r>
              <a:rPr lang="en-US" sz="2600" b="1" spc="65">
                <a:solidFill>
                  <a:srgbClr val="EF404E"/>
                </a:solidFill>
                <a:latin typeface="Telegraf Bold"/>
                <a:ea typeface="Telegraf Bold"/>
                <a:cs typeface="Telegraf Bold"/>
                <a:sym typeface="Telegraf Bold"/>
              </a:rPr>
              <a:t>“I do not consent to a search.”</a:t>
            </a:r>
            <a:r>
              <a:rPr lang="en-US" sz="2600" spc="65">
                <a:solidFill>
                  <a:srgbClr val="130F54"/>
                </a:solidFill>
                <a:latin typeface="Telegraf"/>
                <a:ea typeface="Telegraf"/>
                <a:cs typeface="Telegraf"/>
                <a:sym typeface="Telegraf"/>
              </a:rPr>
              <a:t> Do not resist if they attempt to search your belongings without your consent.</a:t>
            </a:r>
          </a:p>
          <a:p>
            <a:pPr algn="l">
              <a:lnSpc>
                <a:spcPts val="3640"/>
              </a:lnSpc>
            </a:pPr>
            <a:endParaRPr lang="en-US" sz="2600" spc="65">
              <a:solidFill>
                <a:srgbClr val="130F54"/>
              </a:solidFill>
              <a:latin typeface="Telegraf"/>
              <a:ea typeface="Telegraf"/>
              <a:cs typeface="Telegraf"/>
              <a:sym typeface="Telegraf"/>
            </a:endParaRPr>
          </a:p>
          <a:p>
            <a:pPr algn="l">
              <a:lnSpc>
                <a:spcPts val="3640"/>
              </a:lnSpc>
            </a:pPr>
            <a:r>
              <a:rPr lang="en-US" sz="2600" spc="65">
                <a:solidFill>
                  <a:srgbClr val="130F54"/>
                </a:solidFill>
                <a:latin typeface="Telegraf"/>
                <a:ea typeface="Telegraf"/>
                <a:cs typeface="Telegraf"/>
                <a:sym typeface="Telegraf"/>
              </a:rPr>
              <a:t>If safe, write down officers’ names, badge numbers, what they take, or who they arrest. You have the right to take out your phone and record the officers as long as you do not interfere with what they are doing.</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WORK</a:t>
            </a:r>
          </a:p>
        </p:txBody>
      </p:sp>
      <p:grpSp>
        <p:nvGrpSpPr>
          <p:cNvPr id="8" name="Group 8"/>
          <p:cNvGrpSpPr/>
          <p:nvPr/>
        </p:nvGrpSpPr>
        <p:grpSpPr>
          <a:xfrm>
            <a:off x="11461470"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grpSp>
        <p:nvGrpSpPr>
          <p:cNvPr id="10" name="Group 10"/>
          <p:cNvGrpSpPr/>
          <p:nvPr/>
        </p:nvGrpSpPr>
        <p:grpSpPr>
          <a:xfrm>
            <a:off x="1615312" y="3704143"/>
            <a:ext cx="9555929" cy="3883467"/>
            <a:chOff x="0" y="0"/>
            <a:chExt cx="2516788" cy="1022806"/>
          </a:xfrm>
        </p:grpSpPr>
        <p:sp>
          <p:nvSpPr>
            <p:cNvPr id="11" name="Freeform 11"/>
            <p:cNvSpPr/>
            <p:nvPr/>
          </p:nvSpPr>
          <p:spPr>
            <a:xfrm>
              <a:off x="0" y="0"/>
              <a:ext cx="2516788" cy="1022806"/>
            </a:xfrm>
            <a:custGeom>
              <a:avLst/>
              <a:gdLst/>
              <a:ahLst/>
              <a:cxnLst/>
              <a:rect l="l" t="t" r="r" b="b"/>
              <a:pathLst>
                <a:path w="2516788" h="1022806">
                  <a:moveTo>
                    <a:pt x="24305" y="0"/>
                  </a:moveTo>
                  <a:lnTo>
                    <a:pt x="2492483" y="0"/>
                  </a:lnTo>
                  <a:cubicBezTo>
                    <a:pt x="2505906" y="0"/>
                    <a:pt x="2516788" y="10882"/>
                    <a:pt x="2516788" y="24305"/>
                  </a:cubicBezTo>
                  <a:lnTo>
                    <a:pt x="2516788" y="998501"/>
                  </a:lnTo>
                  <a:cubicBezTo>
                    <a:pt x="2516788" y="1011924"/>
                    <a:pt x="2505906" y="1022806"/>
                    <a:pt x="2492483" y="1022806"/>
                  </a:cubicBezTo>
                  <a:lnTo>
                    <a:pt x="24305" y="1022806"/>
                  </a:lnTo>
                  <a:cubicBezTo>
                    <a:pt x="10882" y="1022806"/>
                    <a:pt x="0" y="1011924"/>
                    <a:pt x="0" y="998501"/>
                  </a:cubicBezTo>
                  <a:lnTo>
                    <a:pt x="0" y="24305"/>
                  </a:lnTo>
                  <a:cubicBezTo>
                    <a:pt x="0" y="10882"/>
                    <a:pt x="10882" y="0"/>
                    <a:pt x="24305" y="0"/>
                  </a:cubicBezTo>
                  <a:close/>
                </a:path>
              </a:pathLst>
            </a:custGeom>
            <a:solidFill>
              <a:srgbClr val="A7D7B5"/>
            </a:solidFill>
            <a:ln cap="rnd">
              <a:noFill/>
              <a:prstDash val="solid"/>
              <a:round/>
            </a:ln>
          </p:spPr>
        </p:sp>
        <p:sp>
          <p:nvSpPr>
            <p:cNvPr id="12" name="TextBox 12"/>
            <p:cNvSpPr txBox="1"/>
            <p:nvPr/>
          </p:nvSpPr>
          <p:spPr>
            <a:xfrm>
              <a:off x="0" y="9525"/>
              <a:ext cx="2516788" cy="101328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862568" y="4017101"/>
            <a:ext cx="9061416" cy="3162300"/>
          </a:xfrm>
          <a:prstGeom prst="rect">
            <a:avLst/>
          </a:prstGeom>
        </p:spPr>
        <p:txBody>
          <a:bodyPr lIns="0" tIns="0" rIns="0" bIns="0" rtlCol="0" anchor="t">
            <a:spAutoFit/>
          </a:bodyPr>
          <a:lstStyle/>
          <a:p>
            <a:pPr algn="l">
              <a:lnSpc>
                <a:spcPts val="4199"/>
              </a:lnSpc>
            </a:pPr>
            <a:r>
              <a:rPr lang="en-US" sz="2999" spc="74">
                <a:solidFill>
                  <a:srgbClr val="130F54"/>
                </a:solidFill>
                <a:latin typeface="Telegraf"/>
                <a:ea typeface="Telegraf"/>
                <a:cs typeface="Telegraf"/>
                <a:sym typeface="Telegraf"/>
              </a:rPr>
              <a:t>If officers tell you to </a:t>
            </a:r>
            <a:r>
              <a:rPr lang="en-US" sz="2999" b="1" spc="74">
                <a:solidFill>
                  <a:srgbClr val="EF404E"/>
                </a:solidFill>
                <a:latin typeface="Telegraf Bold"/>
                <a:ea typeface="Telegraf Bold"/>
                <a:cs typeface="Telegraf Bold"/>
                <a:sym typeface="Telegraf Bold"/>
              </a:rPr>
              <a:t>line up</a:t>
            </a:r>
            <a:r>
              <a:rPr lang="en-US" sz="2999" spc="74">
                <a:solidFill>
                  <a:srgbClr val="130F54"/>
                </a:solidFill>
                <a:latin typeface="Telegraf"/>
                <a:ea typeface="Telegraf"/>
                <a:cs typeface="Telegraf"/>
                <a:sym typeface="Telegraf"/>
              </a:rPr>
              <a:t> with others based on your immigration status, </a:t>
            </a:r>
            <a:r>
              <a:rPr lang="en-US" sz="2999" b="1" spc="74">
                <a:solidFill>
                  <a:srgbClr val="EF404E"/>
                </a:solidFill>
                <a:latin typeface="Telegraf Bold"/>
                <a:ea typeface="Telegraf Bold"/>
                <a:cs typeface="Telegraf Bold"/>
                <a:sym typeface="Telegraf Bold"/>
              </a:rPr>
              <a:t>you have the right to stay where you are,</a:t>
            </a:r>
            <a:r>
              <a:rPr lang="en-US" sz="2999" spc="74">
                <a:solidFill>
                  <a:srgbClr val="130F54"/>
                </a:solidFill>
                <a:latin typeface="Telegraf"/>
                <a:ea typeface="Telegraf"/>
                <a:cs typeface="Telegraf"/>
                <a:sym typeface="Telegraf"/>
              </a:rPr>
              <a:t> or you can calmly move to a safe place that is not part of the line. Tell officers </a:t>
            </a:r>
            <a:r>
              <a:rPr lang="en-US" sz="2999" b="1" spc="74">
                <a:solidFill>
                  <a:srgbClr val="EF404E"/>
                </a:solidFill>
                <a:latin typeface="Telegraf Bold"/>
                <a:ea typeface="Telegraf Bold"/>
                <a:cs typeface="Telegraf Bold"/>
                <a:sym typeface="Telegraf Bold"/>
              </a:rPr>
              <a:t>“I want to remain silent.”</a:t>
            </a:r>
            <a:r>
              <a:rPr lang="en-US" sz="2999" spc="74">
                <a:solidFill>
                  <a:srgbClr val="130F54"/>
                </a:solidFill>
                <a:latin typeface="Telegraf"/>
                <a:ea typeface="Telegraf"/>
                <a:cs typeface="Telegraf"/>
                <a:sym typeface="Telegraf"/>
              </a:rPr>
              <a:t> If you are forced to move, do not resist.</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693640"/>
            <a:chOff x="0" y="0"/>
            <a:chExt cx="3963514" cy="1236185"/>
          </a:xfrm>
        </p:grpSpPr>
        <p:sp>
          <p:nvSpPr>
            <p:cNvPr id="8" name="Freeform 8"/>
            <p:cNvSpPr/>
            <p:nvPr/>
          </p:nvSpPr>
          <p:spPr>
            <a:xfrm>
              <a:off x="0" y="0"/>
              <a:ext cx="3963514" cy="1236185"/>
            </a:xfrm>
            <a:custGeom>
              <a:avLst/>
              <a:gdLst/>
              <a:ahLst/>
              <a:cxnLst/>
              <a:rect l="l" t="t" r="r" b="b"/>
              <a:pathLst>
                <a:path w="3963514" h="1236185">
                  <a:moveTo>
                    <a:pt x="15433" y="0"/>
                  </a:moveTo>
                  <a:lnTo>
                    <a:pt x="3948080" y="0"/>
                  </a:lnTo>
                  <a:cubicBezTo>
                    <a:pt x="3952173" y="0"/>
                    <a:pt x="3956099" y="1626"/>
                    <a:pt x="3958994" y="4520"/>
                  </a:cubicBezTo>
                  <a:cubicBezTo>
                    <a:pt x="3961888" y="7415"/>
                    <a:pt x="3963514" y="11340"/>
                    <a:pt x="3963514" y="15433"/>
                  </a:cubicBezTo>
                  <a:lnTo>
                    <a:pt x="3963514" y="1220752"/>
                  </a:lnTo>
                  <a:cubicBezTo>
                    <a:pt x="3963514" y="1229275"/>
                    <a:pt x="3956604" y="1236185"/>
                    <a:pt x="3948080" y="1236185"/>
                  </a:cubicBezTo>
                  <a:lnTo>
                    <a:pt x="15433" y="1236185"/>
                  </a:lnTo>
                  <a:cubicBezTo>
                    <a:pt x="11340" y="1236185"/>
                    <a:pt x="7415" y="1234559"/>
                    <a:pt x="4520" y="1231665"/>
                  </a:cubicBezTo>
                  <a:cubicBezTo>
                    <a:pt x="1626" y="1228770"/>
                    <a:pt x="0" y="1224845"/>
                    <a:pt x="0" y="1220752"/>
                  </a:cubicBezTo>
                  <a:lnTo>
                    <a:pt x="0" y="15433"/>
                  </a:lnTo>
                  <a:cubicBezTo>
                    <a:pt x="0" y="11340"/>
                    <a:pt x="1626" y="7415"/>
                    <a:pt x="4520" y="4520"/>
                  </a:cubicBezTo>
                  <a:cubicBezTo>
                    <a:pt x="7415" y="1626"/>
                    <a:pt x="11340" y="0"/>
                    <a:pt x="15433" y="0"/>
                  </a:cubicBezTo>
                  <a:close/>
                </a:path>
              </a:pathLst>
            </a:custGeom>
            <a:solidFill>
              <a:srgbClr val="EF404E"/>
            </a:solidFill>
            <a:ln cap="rnd">
              <a:noFill/>
              <a:prstDash val="solid"/>
              <a:round/>
            </a:ln>
          </p:spPr>
        </p:sp>
        <p:sp>
          <p:nvSpPr>
            <p:cNvPr id="9" name="TextBox 9"/>
            <p:cNvSpPr txBox="1"/>
            <p:nvPr/>
          </p:nvSpPr>
          <p:spPr>
            <a:xfrm>
              <a:off x="0" y="9525"/>
              <a:ext cx="3963514" cy="1226660"/>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1" name="TextBox 11"/>
          <p:cNvSpPr txBox="1"/>
          <p:nvPr/>
        </p:nvSpPr>
        <p:spPr>
          <a:xfrm>
            <a:off x="9961912" y="4118824"/>
            <a:ext cx="5912813" cy="3505305"/>
          </a:xfrm>
          <a:prstGeom prst="rect">
            <a:avLst/>
          </a:prstGeom>
        </p:spPr>
        <p:txBody>
          <a:bodyPr lIns="0" tIns="0" rIns="0" bIns="0" rtlCol="0" anchor="t">
            <a:spAutoFit/>
          </a:bodyPr>
          <a:lstStyle/>
          <a:p>
            <a:pPr algn="l">
              <a:lnSpc>
                <a:spcPts val="4504"/>
              </a:lnSpc>
            </a:pPr>
            <a:r>
              <a:rPr lang="en-US" sz="4504" b="1">
                <a:solidFill>
                  <a:srgbClr val="FFE06A"/>
                </a:solidFill>
                <a:latin typeface="Telegraf Bold"/>
                <a:ea typeface="Telegraf Bold"/>
                <a:cs typeface="Telegraf Bold"/>
                <a:sym typeface="Telegraf Bold"/>
              </a:rPr>
              <a:t>4 — Be prepared</a:t>
            </a:r>
          </a:p>
          <a:p>
            <a:pPr algn="l">
              <a:lnSpc>
                <a:spcPts val="4504"/>
              </a:lnSpc>
            </a:pPr>
            <a:endParaRPr lang="en-US" sz="4504" b="1">
              <a:solidFill>
                <a:srgbClr val="FFE06A"/>
              </a:solidFill>
              <a:latin typeface="Telegraf Bold"/>
              <a:ea typeface="Telegraf Bold"/>
              <a:cs typeface="Telegraf Bold"/>
              <a:sym typeface="Telegraf Bold"/>
            </a:endParaRPr>
          </a:p>
          <a:p>
            <a:pPr algn="l">
              <a:lnSpc>
                <a:spcPts val="4504"/>
              </a:lnSpc>
            </a:pPr>
            <a:r>
              <a:rPr lang="en-US" sz="4504" b="1">
                <a:solidFill>
                  <a:srgbClr val="FFE06A"/>
                </a:solidFill>
                <a:latin typeface="Telegraf Bold"/>
                <a:ea typeface="Telegraf Bold"/>
                <a:cs typeface="Telegraf Bold"/>
                <a:sym typeface="Telegraf Bold"/>
              </a:rPr>
              <a:t>5 — Community </a:t>
            </a:r>
          </a:p>
          <a:p>
            <a:pPr algn="l">
              <a:lnSpc>
                <a:spcPts val="4504"/>
              </a:lnSpc>
            </a:pPr>
            <a:r>
              <a:rPr lang="en-US" sz="4504" b="1">
                <a:solidFill>
                  <a:srgbClr val="FFE06A"/>
                </a:solidFill>
                <a:latin typeface="Telegraf Bold"/>
                <a:ea typeface="Telegraf Bold"/>
                <a:cs typeface="Telegraf Bold"/>
                <a:sym typeface="Telegraf Bold"/>
              </a:rPr>
              <a:t>        defense</a:t>
            </a:r>
          </a:p>
          <a:p>
            <a:pPr algn="l">
              <a:lnSpc>
                <a:spcPts val="4504"/>
              </a:lnSpc>
            </a:pPr>
            <a:endParaRPr lang="en-US" sz="4504" b="1">
              <a:solidFill>
                <a:srgbClr val="FFE06A"/>
              </a:solidFill>
              <a:latin typeface="Telegraf Bold"/>
              <a:ea typeface="Telegraf Bold"/>
              <a:cs typeface="Telegraf Bold"/>
              <a:sym typeface="Telegraf Bold"/>
            </a:endParaRPr>
          </a:p>
          <a:p>
            <a:pPr algn="l">
              <a:lnSpc>
                <a:spcPts val="4504"/>
              </a:lnSpc>
            </a:pPr>
            <a:r>
              <a:rPr lang="en-US" sz="4504" b="1">
                <a:solidFill>
                  <a:srgbClr val="FFE06A"/>
                </a:solidFill>
                <a:latin typeface="Telegraf Bold"/>
                <a:ea typeface="Telegraf Bold"/>
                <a:cs typeface="Telegraf Bold"/>
                <a:sym typeface="Telegraf Bold"/>
              </a:rPr>
              <a:t>6 — KYR practice</a:t>
            </a:r>
          </a:p>
        </p:txBody>
      </p:sp>
      <p:sp>
        <p:nvSpPr>
          <p:cNvPr id="12" name="TextBox 12"/>
          <p:cNvSpPr txBox="1"/>
          <p:nvPr/>
        </p:nvSpPr>
        <p:spPr>
          <a:xfrm>
            <a:off x="2496604" y="4401135"/>
            <a:ext cx="7013061" cy="2933805"/>
          </a:xfrm>
          <a:prstGeom prst="rect">
            <a:avLst/>
          </a:prstGeom>
        </p:spPr>
        <p:txBody>
          <a:bodyPr lIns="0" tIns="0" rIns="0" bIns="0" rtlCol="0" anchor="t">
            <a:spAutoFit/>
          </a:bodyPr>
          <a:lstStyle/>
          <a:p>
            <a:pPr algn="l">
              <a:lnSpc>
                <a:spcPts val="4504"/>
              </a:lnSpc>
            </a:pPr>
            <a:r>
              <a:rPr lang="en-US" sz="4504" b="1">
                <a:solidFill>
                  <a:srgbClr val="FFE06A"/>
                </a:solidFill>
                <a:latin typeface="Telegraf Bold"/>
                <a:ea typeface="Telegraf Bold"/>
                <a:cs typeface="Telegraf Bold"/>
                <a:sym typeface="Telegraf Bold"/>
              </a:rPr>
              <a:t>1 — Your rights</a:t>
            </a:r>
          </a:p>
          <a:p>
            <a:pPr algn="l">
              <a:lnSpc>
                <a:spcPts val="4504"/>
              </a:lnSpc>
            </a:pPr>
            <a:endParaRPr lang="en-US" sz="4504" b="1">
              <a:solidFill>
                <a:srgbClr val="FFE06A"/>
              </a:solidFill>
              <a:latin typeface="Telegraf Bold"/>
              <a:ea typeface="Telegraf Bold"/>
              <a:cs typeface="Telegraf Bold"/>
              <a:sym typeface="Telegraf Bold"/>
            </a:endParaRPr>
          </a:p>
          <a:p>
            <a:pPr algn="l">
              <a:lnSpc>
                <a:spcPts val="4504"/>
              </a:lnSpc>
            </a:pPr>
            <a:r>
              <a:rPr lang="en-US" sz="4504" b="1">
                <a:solidFill>
                  <a:srgbClr val="FFE06A"/>
                </a:solidFill>
                <a:latin typeface="Telegraf Bold"/>
                <a:ea typeface="Telegraf Bold"/>
                <a:cs typeface="Telegraf Bold"/>
                <a:sym typeface="Telegraf Bold"/>
              </a:rPr>
              <a:t>2 — Warrants</a:t>
            </a:r>
          </a:p>
          <a:p>
            <a:pPr algn="l">
              <a:lnSpc>
                <a:spcPts val="4504"/>
              </a:lnSpc>
            </a:pPr>
            <a:endParaRPr lang="en-US" sz="4504" b="1">
              <a:solidFill>
                <a:srgbClr val="FFE06A"/>
              </a:solidFill>
              <a:latin typeface="Telegraf Bold"/>
              <a:ea typeface="Telegraf Bold"/>
              <a:cs typeface="Telegraf Bold"/>
              <a:sym typeface="Telegraf Bold"/>
            </a:endParaRPr>
          </a:p>
          <a:p>
            <a:pPr algn="l">
              <a:lnSpc>
                <a:spcPts val="4504"/>
              </a:lnSpc>
            </a:pPr>
            <a:r>
              <a:rPr lang="en-US" sz="4504" b="1">
                <a:solidFill>
                  <a:srgbClr val="FFE06A"/>
                </a:solidFill>
                <a:latin typeface="Telegraf Bold"/>
                <a:ea typeface="Telegraf Bold"/>
                <a:cs typeface="Telegraf Bold"/>
                <a:sym typeface="Telegraf Bold"/>
              </a:rPr>
              <a:t>3 — ICE encounters</a:t>
            </a:r>
          </a:p>
        </p:txBody>
      </p:sp>
      <p:grpSp>
        <p:nvGrpSpPr>
          <p:cNvPr id="13" name="Group 13"/>
          <p:cNvGrpSpPr/>
          <p:nvPr/>
        </p:nvGrpSpPr>
        <p:grpSpPr>
          <a:xfrm>
            <a:off x="10543837" y="1907377"/>
            <a:ext cx="6126192" cy="1320950"/>
            <a:chOff x="0" y="0"/>
            <a:chExt cx="949107" cy="204650"/>
          </a:xfrm>
        </p:grpSpPr>
        <p:sp>
          <p:nvSpPr>
            <p:cNvPr id="14" name="Freeform 14"/>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2"/>
              <a:stretch>
                <a:fillRect l="-63019" t="-18673" b="-18673"/>
              </a:stretch>
            </a:blipFill>
          </p:spPr>
        </p:sp>
      </p:grpSp>
      <p:sp>
        <p:nvSpPr>
          <p:cNvPr id="15" name="Freeform 15"/>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CONTENTS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07687" y="3658372"/>
            <a:ext cx="6971291" cy="43940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someone you know is detained by ICE, as soon as possible write down every detail you remember. Include things like times, dates, officers’ names, badge numbers, items they took, individuals they arrested, or any other actions. </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b="1" spc="62">
                <a:solidFill>
                  <a:srgbClr val="EF404E"/>
                </a:solidFill>
                <a:latin typeface="Telegraf Bold"/>
                <a:ea typeface="Telegraf Bold"/>
                <a:cs typeface="Telegraf Bold"/>
                <a:sym typeface="Telegraf Bold"/>
              </a:rPr>
              <a:t>If you asserted your rights out loud, make a note of this - especially if officers ignored you.</a:t>
            </a:r>
          </a:p>
        </p:txBody>
      </p:sp>
      <p:sp>
        <p:nvSpPr>
          <p:cNvPr id="16" name="TextBox 16"/>
          <p:cNvSpPr txBox="1"/>
          <p:nvPr/>
        </p:nvSpPr>
        <p:spPr>
          <a:xfrm>
            <a:off x="9606289" y="4096522"/>
            <a:ext cx="6815844" cy="35177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you are arrested, </a:t>
            </a:r>
            <a:r>
              <a:rPr lang="en-US" sz="2504" b="1" spc="62">
                <a:solidFill>
                  <a:srgbClr val="EF404E"/>
                </a:solidFill>
                <a:latin typeface="Telegraf Bold"/>
                <a:ea typeface="Telegraf Bold"/>
                <a:cs typeface="Telegraf Bold"/>
                <a:sym typeface="Telegraf Bold"/>
              </a:rPr>
              <a:t>do NOT discuss your immigration status with ANYONE—not even other arrested people.</a:t>
            </a:r>
            <a:r>
              <a:rPr lang="en-US" sz="2504" spc="62">
                <a:solidFill>
                  <a:srgbClr val="130F54"/>
                </a:solidFill>
                <a:latin typeface="Telegraf"/>
                <a:ea typeface="Telegraf"/>
                <a:cs typeface="Telegraf"/>
                <a:sym typeface="Telegraf"/>
              </a:rPr>
              <a:t> Only discuss it with your attorney.</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spc="62">
                <a:solidFill>
                  <a:srgbClr val="130F54"/>
                </a:solidFill>
                <a:latin typeface="Telegraf"/>
                <a:ea typeface="Telegraf"/>
                <a:cs typeface="Telegraf"/>
                <a:sym typeface="Telegraf"/>
              </a:rPr>
              <a:t>If you are arrested, ask your attorney about how a criminal conviction or plea will affect your immigration status.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1953736" y="4100332"/>
            <a:ext cx="6474565" cy="3491124"/>
          </a:xfrm>
          <a:prstGeom prst="rect">
            <a:avLst/>
          </a:prstGeom>
        </p:spPr>
        <p:txBody>
          <a:bodyPr lIns="0" tIns="0" rIns="0" bIns="0" rtlCol="0" anchor="t">
            <a:spAutoFit/>
          </a:bodyPr>
          <a:lstStyle/>
          <a:p>
            <a:pPr algn="l">
              <a:lnSpc>
                <a:spcPts val="3925"/>
              </a:lnSpc>
            </a:pPr>
            <a:r>
              <a:rPr lang="en-US" sz="2804" b="1" spc="70">
                <a:solidFill>
                  <a:srgbClr val="EF404E"/>
                </a:solidFill>
                <a:latin typeface="Telegraf Bold"/>
                <a:ea typeface="Telegraf Bold"/>
                <a:cs typeface="Telegraf Bold"/>
                <a:sym typeface="Telegraf Bold"/>
              </a:rPr>
              <a:t>If you have a green card, carry it with you at all times.</a:t>
            </a:r>
            <a:r>
              <a:rPr lang="en-US" sz="2804" spc="70">
                <a:solidFill>
                  <a:srgbClr val="130F54"/>
                </a:solidFill>
                <a:latin typeface="Telegraf"/>
                <a:ea typeface="Telegraf"/>
                <a:cs typeface="Telegraf"/>
                <a:sym typeface="Telegraf"/>
              </a:rPr>
              <a:t> For all other immigration documents, keep them somewhere secure and carry a copy.</a:t>
            </a:r>
          </a:p>
          <a:p>
            <a:pPr algn="l">
              <a:lnSpc>
                <a:spcPts val="3925"/>
              </a:lnSpc>
            </a:pPr>
            <a:endParaRPr lang="en-US" sz="2804" spc="70">
              <a:solidFill>
                <a:srgbClr val="130F54"/>
              </a:solidFill>
              <a:latin typeface="Telegraf"/>
              <a:ea typeface="Telegraf"/>
              <a:cs typeface="Telegraf"/>
              <a:sym typeface="Telegraf"/>
            </a:endParaRPr>
          </a:p>
          <a:p>
            <a:pPr algn="l">
              <a:lnSpc>
                <a:spcPts val="3925"/>
              </a:lnSpc>
            </a:pPr>
            <a:r>
              <a:rPr lang="en-US" sz="2804" spc="70">
                <a:solidFill>
                  <a:srgbClr val="130F54"/>
                </a:solidFill>
                <a:latin typeface="Telegraf"/>
                <a:ea typeface="Telegraf"/>
                <a:cs typeface="Telegraf"/>
                <a:sym typeface="Telegraf"/>
              </a:rPr>
              <a:t>Keep a copy of your immigration documents with someone you trust.</a:t>
            </a:r>
          </a:p>
        </p:txBody>
      </p:sp>
      <p:sp>
        <p:nvSpPr>
          <p:cNvPr id="16" name="TextBox 16"/>
          <p:cNvSpPr txBox="1"/>
          <p:nvPr/>
        </p:nvSpPr>
        <p:spPr>
          <a:xfrm>
            <a:off x="9223912" y="3852682"/>
            <a:ext cx="6474565" cy="3986424"/>
          </a:xfrm>
          <a:prstGeom prst="rect">
            <a:avLst/>
          </a:prstGeom>
        </p:spPr>
        <p:txBody>
          <a:bodyPr lIns="0" tIns="0" rIns="0" bIns="0" rtlCol="0" anchor="t">
            <a:spAutoFit/>
          </a:bodyPr>
          <a:lstStyle/>
          <a:p>
            <a:pPr algn="l">
              <a:lnSpc>
                <a:spcPts val="3925"/>
              </a:lnSpc>
            </a:pPr>
            <a:r>
              <a:rPr lang="en-US" sz="2804" spc="70">
                <a:solidFill>
                  <a:srgbClr val="130F54"/>
                </a:solidFill>
                <a:latin typeface="Telegraf"/>
                <a:ea typeface="Telegraf"/>
                <a:cs typeface="Telegraf"/>
                <a:sym typeface="Telegraf"/>
              </a:rPr>
              <a:t>Make sure your family has copies of all your immigration documents.</a:t>
            </a:r>
          </a:p>
          <a:p>
            <a:pPr algn="l">
              <a:lnSpc>
                <a:spcPts val="3925"/>
              </a:lnSpc>
            </a:pPr>
            <a:endParaRPr lang="en-US" sz="2804" spc="70">
              <a:solidFill>
                <a:srgbClr val="130F54"/>
              </a:solidFill>
              <a:latin typeface="Telegraf"/>
              <a:ea typeface="Telegraf"/>
              <a:cs typeface="Telegraf"/>
              <a:sym typeface="Telegraf"/>
            </a:endParaRPr>
          </a:p>
          <a:p>
            <a:pPr algn="l">
              <a:lnSpc>
                <a:spcPts val="3925"/>
              </a:lnSpc>
            </a:pPr>
            <a:r>
              <a:rPr lang="en-US" sz="2804" spc="70">
                <a:solidFill>
                  <a:srgbClr val="130F54"/>
                </a:solidFill>
                <a:latin typeface="Telegraf"/>
                <a:ea typeface="Telegraf"/>
                <a:cs typeface="Telegraf"/>
                <a:sym typeface="Telegraf"/>
              </a:rPr>
              <a:t>If you have had a </a:t>
            </a:r>
            <a:r>
              <a:rPr lang="en-US" sz="2804" b="1" spc="70">
                <a:solidFill>
                  <a:srgbClr val="EF404E"/>
                </a:solidFill>
                <a:latin typeface="Telegraf Bold"/>
                <a:ea typeface="Telegraf Bold"/>
                <a:cs typeface="Telegraf Bold"/>
                <a:sym typeface="Telegraf Bold"/>
              </a:rPr>
              <a:t>continuous presence in the US for over two years,</a:t>
            </a:r>
            <a:r>
              <a:rPr lang="en-US" sz="2804" spc="70">
                <a:solidFill>
                  <a:srgbClr val="130F54"/>
                </a:solidFill>
                <a:latin typeface="Telegraf"/>
                <a:ea typeface="Telegraf"/>
                <a:cs typeface="Telegraf"/>
                <a:sym typeface="Telegraf"/>
              </a:rPr>
              <a:t> consider creating a packet of information to show this and keep it somewhere secure.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23710" y="3606942"/>
            <a:ext cx="6474565" cy="43940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Talk to an immigration attorney </a:t>
            </a:r>
            <a:r>
              <a:rPr lang="en-US" sz="2504" b="1" spc="62">
                <a:solidFill>
                  <a:srgbClr val="EF404E"/>
                </a:solidFill>
                <a:latin typeface="Telegraf Bold"/>
                <a:ea typeface="Telegraf Bold"/>
                <a:cs typeface="Telegraf Bold"/>
                <a:sym typeface="Telegraf Bold"/>
              </a:rPr>
              <a:t>BEFORE</a:t>
            </a:r>
            <a:r>
              <a:rPr lang="en-US" sz="2504" spc="62">
                <a:solidFill>
                  <a:srgbClr val="130F54"/>
                </a:solidFill>
                <a:latin typeface="Telegraf"/>
                <a:ea typeface="Telegraf"/>
                <a:cs typeface="Telegraf"/>
                <a:sym typeface="Telegraf"/>
              </a:rPr>
              <a:t> you encounter ICE. Memorize your attorney’s name and number.</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spc="62">
                <a:solidFill>
                  <a:srgbClr val="130F54"/>
                </a:solidFill>
                <a:latin typeface="Telegraf"/>
                <a:ea typeface="Telegraf"/>
                <a:cs typeface="Telegraf"/>
                <a:sym typeface="Telegraf"/>
              </a:rPr>
              <a:t>Consider creating a </a:t>
            </a:r>
            <a:r>
              <a:rPr lang="en-US" sz="2504" b="1" spc="62">
                <a:solidFill>
                  <a:srgbClr val="EF404E"/>
                </a:solidFill>
                <a:latin typeface="Telegraf Bold"/>
                <a:ea typeface="Telegraf Bold"/>
                <a:cs typeface="Telegraf Bold"/>
                <a:sym typeface="Telegraf Bold"/>
              </a:rPr>
              <a:t>Power of Attorney</a:t>
            </a:r>
            <a:r>
              <a:rPr lang="en-US" sz="2504" spc="62">
                <a:solidFill>
                  <a:srgbClr val="130F54"/>
                </a:solidFill>
                <a:latin typeface="Telegraf"/>
                <a:ea typeface="Telegraf"/>
                <a:cs typeface="Telegraf"/>
                <a:sym typeface="Telegraf"/>
              </a:rPr>
              <a:t> and/or </a:t>
            </a:r>
            <a:r>
              <a:rPr lang="en-US" sz="2504" b="1" spc="62">
                <a:solidFill>
                  <a:srgbClr val="EF404E"/>
                </a:solidFill>
                <a:latin typeface="Telegraf Bold"/>
                <a:ea typeface="Telegraf Bold"/>
                <a:cs typeface="Telegraf Bold"/>
                <a:sym typeface="Telegraf Bold"/>
              </a:rPr>
              <a:t>DOPAs</a:t>
            </a:r>
            <a:r>
              <a:rPr lang="en-US" sz="2504" spc="62">
                <a:solidFill>
                  <a:srgbClr val="130F54"/>
                </a:solidFill>
                <a:latin typeface="Telegraf"/>
                <a:ea typeface="Telegraf"/>
                <a:cs typeface="Telegraf"/>
                <a:sym typeface="Telegraf"/>
              </a:rPr>
              <a:t> (Delegations of Parental Authority). A Power of Attorney will allow another adult to act on your behalf legally, and DOPAs will allow another adult to care for your children.</a:t>
            </a:r>
          </a:p>
        </p:txBody>
      </p:sp>
      <p:sp>
        <p:nvSpPr>
          <p:cNvPr id="16" name="TextBox 16"/>
          <p:cNvSpPr txBox="1"/>
          <p:nvPr/>
        </p:nvSpPr>
        <p:spPr>
          <a:xfrm>
            <a:off x="9301844" y="3877447"/>
            <a:ext cx="7120290" cy="395594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Make sure your family has the following information:</a:t>
            </a:r>
          </a:p>
          <a:p>
            <a:pPr marL="540650" lvl="1" indent="-270325" algn="l">
              <a:lnSpc>
                <a:spcPts val="3505"/>
              </a:lnSpc>
              <a:buAutoNum type="arabicPeriod"/>
            </a:pPr>
            <a:r>
              <a:rPr lang="en-US" sz="2504" b="1" spc="62">
                <a:solidFill>
                  <a:srgbClr val="EF404E"/>
                </a:solidFill>
                <a:latin typeface="Telegraf Bold"/>
                <a:ea typeface="Telegraf Bold"/>
                <a:cs typeface="Telegraf Bold"/>
                <a:sym typeface="Telegraf Bold"/>
              </a:rPr>
              <a:t> Your legal name, A# and date of birth.</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Your attorney’s contact information.</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Your union representative or employer’s contact information.</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Contact information for any person named in Powers of Attorney/DOPAs.</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The number of your local ICE field office.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6493806" y="3864054"/>
            <a:ext cx="5249781" cy="4058930"/>
            <a:chOff x="0" y="0"/>
            <a:chExt cx="813328" cy="628835"/>
          </a:xfrm>
        </p:grpSpPr>
        <p:sp>
          <p:nvSpPr>
            <p:cNvPr id="11" name="Freeform 11"/>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sp>
        <p:nvSpPr>
          <p:cNvPr id="12" name="TextBox 12"/>
          <p:cNvSpPr txBox="1"/>
          <p:nvPr/>
        </p:nvSpPr>
        <p:spPr>
          <a:xfrm>
            <a:off x="1757378" y="2016268"/>
            <a:ext cx="13679577"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 DOPAS</a:t>
            </a:r>
          </a:p>
        </p:txBody>
      </p:sp>
      <p:sp>
        <p:nvSpPr>
          <p:cNvPr id="13" name="TextBox 13"/>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4" name="TextBox 14"/>
          <p:cNvSpPr txBox="1"/>
          <p:nvPr/>
        </p:nvSpPr>
        <p:spPr>
          <a:xfrm>
            <a:off x="2060891" y="7562250"/>
            <a:ext cx="3496093" cy="450744"/>
          </a:xfrm>
          <a:prstGeom prst="rect">
            <a:avLst/>
          </a:prstGeom>
        </p:spPr>
        <p:txBody>
          <a:bodyPr lIns="0" tIns="0" rIns="0" bIns="0" rtlCol="0" anchor="t">
            <a:spAutoFit/>
          </a:bodyPr>
          <a:lstStyle/>
          <a:p>
            <a:pPr algn="l">
              <a:lnSpc>
                <a:spcPts val="3505"/>
              </a:lnSpc>
            </a:pPr>
            <a:r>
              <a:rPr lang="en-US" sz="2504" b="1" spc="62">
                <a:solidFill>
                  <a:srgbClr val="130F54"/>
                </a:solidFill>
                <a:latin typeface="Telegraf Bold"/>
                <a:ea typeface="Telegraf Bold"/>
                <a:cs typeface="Telegraf Bold"/>
                <a:sym typeface="Telegraf Bold"/>
              </a:rPr>
              <a:t>More info on DOPAs</a:t>
            </a:r>
          </a:p>
        </p:txBody>
      </p:sp>
      <p:sp>
        <p:nvSpPr>
          <p:cNvPr id="15" name="TextBox 15"/>
          <p:cNvSpPr txBox="1"/>
          <p:nvPr/>
        </p:nvSpPr>
        <p:spPr>
          <a:xfrm>
            <a:off x="12771934" y="7562250"/>
            <a:ext cx="3312740" cy="450744"/>
          </a:xfrm>
          <a:prstGeom prst="rect">
            <a:avLst/>
          </a:prstGeom>
        </p:spPr>
        <p:txBody>
          <a:bodyPr lIns="0" tIns="0" rIns="0" bIns="0" rtlCol="0" anchor="t">
            <a:spAutoFit/>
          </a:bodyPr>
          <a:lstStyle/>
          <a:p>
            <a:pPr algn="l">
              <a:lnSpc>
                <a:spcPts val="3505"/>
              </a:lnSpc>
            </a:pPr>
            <a:r>
              <a:rPr lang="en-US" sz="2504" b="1" spc="62">
                <a:solidFill>
                  <a:srgbClr val="130F54"/>
                </a:solidFill>
                <a:latin typeface="Telegraf Bold"/>
                <a:ea typeface="Telegraf Bold"/>
                <a:cs typeface="Telegraf Bold"/>
                <a:sym typeface="Telegraf Bold"/>
              </a:rPr>
              <a:t>Do it yourself DOPA</a:t>
            </a:r>
          </a:p>
        </p:txBody>
      </p:sp>
      <p:pic>
        <p:nvPicPr>
          <p:cNvPr id="16" name="Picture 16"/>
          <p:cNvPicPr>
            <a:picLocks noChangeAspect="1"/>
          </p:cNvPicPr>
          <p:nvPr/>
        </p:nvPicPr>
        <p:blipFill>
          <a:blip r:embed="rId3"/>
          <a:stretch>
            <a:fillRect/>
          </a:stretch>
        </p:blipFill>
        <p:spPr>
          <a:xfrm>
            <a:off x="1601270" y="3495808"/>
            <a:ext cx="4415335" cy="4415335"/>
          </a:xfrm>
          <a:prstGeom prst="rect">
            <a:avLst/>
          </a:prstGeom>
        </p:spPr>
      </p:pic>
      <p:pic>
        <p:nvPicPr>
          <p:cNvPr id="17" name="Picture 17"/>
          <p:cNvPicPr>
            <a:picLocks noChangeAspect="1"/>
          </p:cNvPicPr>
          <p:nvPr/>
        </p:nvPicPr>
        <p:blipFill>
          <a:blip r:embed="rId4"/>
          <a:stretch>
            <a:fillRect/>
          </a:stretch>
        </p:blipFill>
        <p:spPr>
          <a:xfrm>
            <a:off x="12220816" y="3496140"/>
            <a:ext cx="4414974" cy="441497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8074718" y="3864054"/>
            <a:ext cx="7409620" cy="3961667"/>
            <a:chOff x="0" y="0"/>
            <a:chExt cx="1147944" cy="613766"/>
          </a:xfrm>
        </p:grpSpPr>
        <p:sp>
          <p:nvSpPr>
            <p:cNvPr id="11" name="Freeform 11"/>
            <p:cNvSpPr/>
            <p:nvPr/>
          </p:nvSpPr>
          <p:spPr>
            <a:xfrm>
              <a:off x="0" y="0"/>
              <a:ext cx="1147944" cy="613766"/>
            </a:xfrm>
            <a:custGeom>
              <a:avLst/>
              <a:gdLst/>
              <a:ahLst/>
              <a:cxnLst/>
              <a:rect l="l" t="t" r="r" b="b"/>
              <a:pathLst>
                <a:path w="1147944" h="613766">
                  <a:moveTo>
                    <a:pt x="20897" y="0"/>
                  </a:moveTo>
                  <a:lnTo>
                    <a:pt x="1127047" y="0"/>
                  </a:lnTo>
                  <a:cubicBezTo>
                    <a:pt x="1138588" y="0"/>
                    <a:pt x="1147944" y="9356"/>
                    <a:pt x="1147944" y="20897"/>
                  </a:cubicBezTo>
                  <a:lnTo>
                    <a:pt x="1147944" y="592869"/>
                  </a:lnTo>
                  <a:cubicBezTo>
                    <a:pt x="1147944" y="604410"/>
                    <a:pt x="1138588" y="613766"/>
                    <a:pt x="1127047" y="613766"/>
                  </a:cubicBezTo>
                  <a:lnTo>
                    <a:pt x="20897" y="613766"/>
                  </a:lnTo>
                  <a:cubicBezTo>
                    <a:pt x="9356" y="613766"/>
                    <a:pt x="0" y="604410"/>
                    <a:pt x="0" y="592869"/>
                  </a:cubicBezTo>
                  <a:lnTo>
                    <a:pt x="0" y="20897"/>
                  </a:lnTo>
                  <a:cubicBezTo>
                    <a:pt x="0" y="9356"/>
                    <a:pt x="9356" y="0"/>
                    <a:pt x="20897" y="0"/>
                  </a:cubicBezTo>
                  <a:close/>
                </a:path>
              </a:pathLst>
            </a:custGeom>
            <a:blipFill>
              <a:blip r:embed="rId2"/>
              <a:stretch>
                <a:fillRect t="-12230" b="-12230"/>
              </a:stretch>
            </a:blipFill>
          </p:spPr>
        </p:sp>
      </p:grpSp>
      <p:pic>
        <p:nvPicPr>
          <p:cNvPr id="12" name="Picture 12"/>
          <p:cNvPicPr>
            <a:picLocks noChangeAspect="1"/>
          </p:cNvPicPr>
          <p:nvPr/>
        </p:nvPicPr>
        <p:blipFill>
          <a:blip r:embed="rId3"/>
          <a:stretch>
            <a:fillRect/>
          </a:stretch>
        </p:blipFill>
        <p:spPr>
          <a:xfrm>
            <a:off x="2446746" y="3496140"/>
            <a:ext cx="4414974" cy="4414974"/>
          </a:xfrm>
          <a:prstGeom prst="rect">
            <a:avLst/>
          </a:prstGeom>
        </p:spPr>
      </p:pic>
      <p:sp>
        <p:nvSpPr>
          <p:cNvPr id="13" name="TextBox 13"/>
          <p:cNvSpPr txBox="1"/>
          <p:nvPr/>
        </p:nvSpPr>
        <p:spPr>
          <a:xfrm>
            <a:off x="1757378" y="2016268"/>
            <a:ext cx="14327295"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POWERS OF ATTORNEY</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60891" y="7562250"/>
            <a:ext cx="5834062" cy="450744"/>
          </a:xfrm>
          <a:prstGeom prst="rect">
            <a:avLst/>
          </a:prstGeom>
        </p:spPr>
        <p:txBody>
          <a:bodyPr lIns="0" tIns="0" rIns="0" bIns="0" rtlCol="0" anchor="t">
            <a:spAutoFit/>
          </a:bodyPr>
          <a:lstStyle/>
          <a:p>
            <a:pPr algn="l">
              <a:lnSpc>
                <a:spcPts val="3505"/>
              </a:lnSpc>
            </a:pPr>
            <a:r>
              <a:rPr lang="en-US" sz="2504" b="1" spc="62">
                <a:solidFill>
                  <a:srgbClr val="130F54"/>
                </a:solidFill>
                <a:latin typeface="Telegraf Bold"/>
                <a:ea typeface="Telegraf Bold"/>
                <a:cs typeface="Telegraf Bold"/>
                <a:sym typeface="Telegraf Bold"/>
              </a:rPr>
              <a:t>More info on Powers of Attorney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14737" t="-18380" r="-26594" b="-3263"/>
              </a:stretch>
            </a:blipFill>
          </p:spPr>
        </p:sp>
      </p:grpSp>
      <p:grpSp>
        <p:nvGrpSpPr>
          <p:cNvPr id="9" name="Group 9"/>
          <p:cNvGrpSpPr/>
          <p:nvPr/>
        </p:nvGrpSpPr>
        <p:grpSpPr>
          <a:xfrm>
            <a:off x="7402578" y="3329432"/>
            <a:ext cx="9555929" cy="4632888"/>
            <a:chOff x="0" y="0"/>
            <a:chExt cx="2516788" cy="1220184"/>
          </a:xfrm>
        </p:grpSpPr>
        <p:sp>
          <p:nvSpPr>
            <p:cNvPr id="10" name="Freeform 10"/>
            <p:cNvSpPr/>
            <p:nvPr/>
          </p:nvSpPr>
          <p:spPr>
            <a:xfrm>
              <a:off x="0" y="0"/>
              <a:ext cx="2516788" cy="1220184"/>
            </a:xfrm>
            <a:custGeom>
              <a:avLst/>
              <a:gdLst/>
              <a:ahLst/>
              <a:cxnLst/>
              <a:rect l="l" t="t" r="r" b="b"/>
              <a:pathLst>
                <a:path w="2516788" h="1220184">
                  <a:moveTo>
                    <a:pt x="24305" y="0"/>
                  </a:moveTo>
                  <a:lnTo>
                    <a:pt x="2492483" y="0"/>
                  </a:lnTo>
                  <a:cubicBezTo>
                    <a:pt x="2505906" y="0"/>
                    <a:pt x="2516788" y="10882"/>
                    <a:pt x="2516788" y="24305"/>
                  </a:cubicBezTo>
                  <a:lnTo>
                    <a:pt x="2516788" y="1195879"/>
                  </a:lnTo>
                  <a:cubicBezTo>
                    <a:pt x="2516788" y="1209303"/>
                    <a:pt x="2505906" y="1220184"/>
                    <a:pt x="2492483" y="1220184"/>
                  </a:cubicBezTo>
                  <a:lnTo>
                    <a:pt x="24305" y="1220184"/>
                  </a:lnTo>
                  <a:cubicBezTo>
                    <a:pt x="10882" y="1220184"/>
                    <a:pt x="0" y="1209303"/>
                    <a:pt x="0" y="1195879"/>
                  </a:cubicBezTo>
                  <a:lnTo>
                    <a:pt x="0" y="24305"/>
                  </a:lnTo>
                  <a:cubicBezTo>
                    <a:pt x="0" y="10882"/>
                    <a:pt x="10882" y="0"/>
                    <a:pt x="24305" y="0"/>
                  </a:cubicBezTo>
                  <a:close/>
                </a:path>
              </a:pathLst>
            </a:custGeom>
            <a:solidFill>
              <a:srgbClr val="FFE06A"/>
            </a:solidFill>
            <a:ln cap="rnd">
              <a:noFill/>
              <a:prstDash val="solid"/>
              <a:round/>
            </a:ln>
          </p:spPr>
        </p:sp>
        <p:sp>
          <p:nvSpPr>
            <p:cNvPr id="11" name="TextBox 11"/>
            <p:cNvSpPr txBox="1"/>
            <p:nvPr/>
          </p:nvSpPr>
          <p:spPr>
            <a:xfrm>
              <a:off x="0" y="9525"/>
              <a:ext cx="2516788" cy="1210659"/>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ICE COMMUNITY DEFENSE</a:t>
            </a:r>
          </a:p>
        </p:txBody>
      </p:sp>
      <p:sp>
        <p:nvSpPr>
          <p:cNvPr id="13" name="TextBox 13"/>
          <p:cNvSpPr txBox="1"/>
          <p:nvPr/>
        </p:nvSpPr>
        <p:spPr>
          <a:xfrm>
            <a:off x="7649835" y="3717376"/>
            <a:ext cx="9061416" cy="3827145"/>
          </a:xfrm>
          <a:prstGeom prst="rect">
            <a:avLst/>
          </a:prstGeom>
        </p:spPr>
        <p:txBody>
          <a:bodyPr lIns="0" tIns="0" rIns="0" bIns="0" rtlCol="0" anchor="t">
            <a:spAutoFit/>
          </a:bodyPr>
          <a:lstStyle/>
          <a:p>
            <a:pPr algn="l">
              <a:lnSpc>
                <a:spcPts val="3779"/>
              </a:lnSpc>
            </a:pPr>
            <a:r>
              <a:rPr lang="en-US" sz="2700" b="1" spc="67">
                <a:solidFill>
                  <a:srgbClr val="EF404E"/>
                </a:solidFill>
                <a:latin typeface="Telegraf Bold"/>
                <a:ea typeface="Telegraf Bold"/>
                <a:cs typeface="Telegraf Bold"/>
                <a:sym typeface="Telegraf Bold"/>
              </a:rPr>
              <a:t>Use your privilege as a citizen to keep your immigrant neighbors safe! </a:t>
            </a:r>
            <a:r>
              <a:rPr lang="en-US" sz="2700" spc="67">
                <a:solidFill>
                  <a:srgbClr val="130F54"/>
                </a:solidFill>
                <a:latin typeface="Telegraf"/>
                <a:ea typeface="Telegraf"/>
                <a:cs typeface="Telegraf"/>
                <a:sym typeface="Telegraf"/>
              </a:rPr>
              <a:t>Approach potential ICE agents and ask if they are with ICE. Ask to see identification, ask why they are here, and ask if they have a warrant </a:t>
            </a:r>
            <a:r>
              <a:rPr lang="en-US" sz="2700" b="1" spc="67">
                <a:solidFill>
                  <a:srgbClr val="EF404E"/>
                </a:solidFill>
                <a:latin typeface="Telegraf Bold"/>
                <a:ea typeface="Telegraf Bold"/>
                <a:cs typeface="Telegraf Bold"/>
                <a:sym typeface="Telegraf Bold"/>
              </a:rPr>
              <a:t>signed by a judge.</a:t>
            </a:r>
          </a:p>
          <a:p>
            <a:pPr algn="l">
              <a:lnSpc>
                <a:spcPts val="3779"/>
              </a:lnSpc>
            </a:pPr>
            <a:endParaRPr lang="en-US" sz="2700" b="1" spc="67">
              <a:solidFill>
                <a:srgbClr val="EF404E"/>
              </a:solidFill>
              <a:latin typeface="Telegraf Bold"/>
              <a:ea typeface="Telegraf Bold"/>
              <a:cs typeface="Telegraf Bold"/>
              <a:sym typeface="Telegraf Bold"/>
            </a:endParaRPr>
          </a:p>
          <a:p>
            <a:pPr algn="l">
              <a:lnSpc>
                <a:spcPts val="3779"/>
              </a:lnSpc>
            </a:pPr>
            <a:r>
              <a:rPr lang="en-US" sz="2700" spc="67">
                <a:solidFill>
                  <a:srgbClr val="130F54"/>
                </a:solidFill>
                <a:latin typeface="Telegraf"/>
                <a:ea typeface="Telegraf"/>
                <a:cs typeface="Telegraf"/>
                <a:sym typeface="Telegraf"/>
              </a:rPr>
              <a:t>You are allowed to film ICE in public so long as you do not obstruct their activities.</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14737" t="-18380" r="-26594" b="-3263"/>
              </a:stretch>
            </a:blipFill>
          </p:spPr>
        </p:sp>
      </p:grpSp>
      <p:grpSp>
        <p:nvGrpSpPr>
          <p:cNvPr id="9" name="Group 9"/>
          <p:cNvGrpSpPr/>
          <p:nvPr/>
        </p:nvGrpSpPr>
        <p:grpSpPr>
          <a:xfrm>
            <a:off x="7377517" y="3296319"/>
            <a:ext cx="9555929" cy="4699114"/>
            <a:chOff x="0" y="0"/>
            <a:chExt cx="2516788" cy="1237627"/>
          </a:xfrm>
        </p:grpSpPr>
        <p:sp>
          <p:nvSpPr>
            <p:cNvPr id="10" name="Freeform 10"/>
            <p:cNvSpPr/>
            <p:nvPr/>
          </p:nvSpPr>
          <p:spPr>
            <a:xfrm>
              <a:off x="0" y="0"/>
              <a:ext cx="2516788" cy="1237627"/>
            </a:xfrm>
            <a:custGeom>
              <a:avLst/>
              <a:gdLst/>
              <a:ahLst/>
              <a:cxnLst/>
              <a:rect l="l" t="t" r="r" b="b"/>
              <a:pathLst>
                <a:path w="2516788" h="1237627">
                  <a:moveTo>
                    <a:pt x="24305" y="0"/>
                  </a:moveTo>
                  <a:lnTo>
                    <a:pt x="2492483" y="0"/>
                  </a:lnTo>
                  <a:cubicBezTo>
                    <a:pt x="2505906" y="0"/>
                    <a:pt x="2516788" y="10882"/>
                    <a:pt x="2516788" y="24305"/>
                  </a:cubicBezTo>
                  <a:lnTo>
                    <a:pt x="2516788" y="1213322"/>
                  </a:lnTo>
                  <a:cubicBezTo>
                    <a:pt x="2516788" y="1226745"/>
                    <a:pt x="2505906" y="1237627"/>
                    <a:pt x="2492483" y="1237627"/>
                  </a:cubicBezTo>
                  <a:lnTo>
                    <a:pt x="24305" y="1237627"/>
                  </a:lnTo>
                  <a:cubicBezTo>
                    <a:pt x="10882" y="1237627"/>
                    <a:pt x="0" y="1226745"/>
                    <a:pt x="0" y="1213322"/>
                  </a:cubicBezTo>
                  <a:lnTo>
                    <a:pt x="0" y="24305"/>
                  </a:lnTo>
                  <a:cubicBezTo>
                    <a:pt x="0" y="10882"/>
                    <a:pt x="10882" y="0"/>
                    <a:pt x="24305" y="0"/>
                  </a:cubicBezTo>
                  <a:close/>
                </a:path>
              </a:pathLst>
            </a:custGeom>
            <a:solidFill>
              <a:srgbClr val="FFE06A"/>
            </a:solidFill>
            <a:ln cap="rnd">
              <a:noFill/>
              <a:prstDash val="solid"/>
              <a:round/>
            </a:ln>
          </p:spPr>
        </p:sp>
        <p:sp>
          <p:nvSpPr>
            <p:cNvPr id="11" name="TextBox 11"/>
            <p:cNvSpPr txBox="1"/>
            <p:nvPr/>
          </p:nvSpPr>
          <p:spPr>
            <a:xfrm>
              <a:off x="0" y="9525"/>
              <a:ext cx="2516788" cy="1228102"/>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ICE COMMUNITY DEFENSE</a:t>
            </a:r>
          </a:p>
        </p:txBody>
      </p:sp>
      <p:sp>
        <p:nvSpPr>
          <p:cNvPr id="13" name="TextBox 13"/>
          <p:cNvSpPr txBox="1"/>
          <p:nvPr/>
        </p:nvSpPr>
        <p:spPr>
          <a:xfrm>
            <a:off x="7649835" y="3604986"/>
            <a:ext cx="9011293" cy="3986530"/>
          </a:xfrm>
          <a:prstGeom prst="rect">
            <a:avLst/>
          </a:prstGeom>
        </p:spPr>
        <p:txBody>
          <a:bodyPr lIns="0" tIns="0" rIns="0" bIns="0" rtlCol="0" anchor="t">
            <a:spAutoFit/>
          </a:bodyPr>
          <a:lstStyle/>
          <a:p>
            <a:pPr algn="l">
              <a:lnSpc>
                <a:spcPts val="3920"/>
              </a:lnSpc>
            </a:pPr>
            <a:r>
              <a:rPr lang="en-US" sz="2800" b="1" spc="70">
                <a:solidFill>
                  <a:srgbClr val="EF404E"/>
                </a:solidFill>
                <a:latin typeface="Telegraf Bold"/>
                <a:ea typeface="Telegraf Bold"/>
                <a:cs typeface="Telegraf Bold"/>
                <a:sym typeface="Telegraf Bold"/>
              </a:rPr>
              <a:t>Draw attention to ICE! </a:t>
            </a:r>
            <a:r>
              <a:rPr lang="en-US" sz="2800" spc="70">
                <a:solidFill>
                  <a:srgbClr val="130F54"/>
                </a:solidFill>
                <a:latin typeface="Telegraf"/>
                <a:ea typeface="Telegraf"/>
                <a:cs typeface="Telegraf"/>
                <a:sym typeface="Telegraf"/>
              </a:rPr>
              <a:t>Loudly</a:t>
            </a:r>
            <a:r>
              <a:rPr lang="en-US" sz="2800" spc="70">
                <a:solidFill>
                  <a:srgbClr val="000000"/>
                </a:solidFill>
                <a:latin typeface="Telegraf"/>
                <a:ea typeface="Telegraf"/>
                <a:cs typeface="Telegraf"/>
                <a:sym typeface="Telegraf"/>
              </a:rPr>
              <a:t> follow agents around your neighborhood until they leave.</a:t>
            </a:r>
          </a:p>
          <a:p>
            <a:pPr algn="l">
              <a:lnSpc>
                <a:spcPts val="3920"/>
              </a:lnSpc>
            </a:pPr>
            <a:endParaRPr lang="en-US" sz="2800" spc="70">
              <a:solidFill>
                <a:srgbClr val="000000"/>
              </a:solidFill>
              <a:latin typeface="Telegraf"/>
              <a:ea typeface="Telegraf"/>
              <a:cs typeface="Telegraf"/>
              <a:sym typeface="Telegraf"/>
            </a:endParaRPr>
          </a:p>
          <a:p>
            <a:pPr algn="l">
              <a:lnSpc>
                <a:spcPts val="3920"/>
              </a:lnSpc>
            </a:pPr>
            <a:r>
              <a:rPr lang="en-US" sz="2800" spc="70">
                <a:solidFill>
                  <a:srgbClr val="130F54"/>
                </a:solidFill>
                <a:latin typeface="Telegraf"/>
                <a:ea typeface="Telegraf"/>
                <a:cs typeface="Telegraf"/>
                <a:sym typeface="Telegraf"/>
              </a:rPr>
              <a:t>Shout KYR information to houses that ICE agents approach (“don’t open the door, it’s ICE!”); a megaphone can be useful for this.</a:t>
            </a:r>
          </a:p>
          <a:p>
            <a:pPr algn="l">
              <a:lnSpc>
                <a:spcPts val="3920"/>
              </a:lnSpc>
            </a:pPr>
            <a:endParaRPr lang="en-US" sz="2800" spc="70">
              <a:solidFill>
                <a:srgbClr val="130F54"/>
              </a:solidFill>
              <a:latin typeface="Telegraf"/>
              <a:ea typeface="Telegraf"/>
              <a:cs typeface="Telegraf"/>
              <a:sym typeface="Telegraf"/>
            </a:endParaRPr>
          </a:p>
          <a:p>
            <a:pPr algn="l">
              <a:lnSpc>
                <a:spcPts val="3920"/>
              </a:lnSpc>
            </a:pPr>
            <a:r>
              <a:rPr lang="en-US" sz="2800" b="1" spc="70">
                <a:solidFill>
                  <a:srgbClr val="EF404E"/>
                </a:solidFill>
                <a:latin typeface="Telegraf Bold"/>
                <a:ea typeface="Telegraf Bold"/>
                <a:cs typeface="Telegraf Bold"/>
                <a:sym typeface="Telegraf Bold"/>
              </a:rPr>
              <a:t> Keep asking ICE what they are doing and why.</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6759408" y="3953059"/>
            <a:ext cx="10174037" cy="3385634"/>
            <a:chOff x="0" y="0"/>
            <a:chExt cx="2679582" cy="891690"/>
          </a:xfrm>
        </p:grpSpPr>
        <p:sp>
          <p:nvSpPr>
            <p:cNvPr id="8" name="Freeform 8"/>
            <p:cNvSpPr/>
            <p:nvPr/>
          </p:nvSpPr>
          <p:spPr>
            <a:xfrm>
              <a:off x="0" y="0"/>
              <a:ext cx="2679582" cy="891690"/>
            </a:xfrm>
            <a:custGeom>
              <a:avLst/>
              <a:gdLst/>
              <a:ahLst/>
              <a:cxnLst/>
              <a:rect l="l" t="t" r="r" b="b"/>
              <a:pathLst>
                <a:path w="2679582" h="891690">
                  <a:moveTo>
                    <a:pt x="22828" y="0"/>
                  </a:moveTo>
                  <a:lnTo>
                    <a:pt x="2656754" y="0"/>
                  </a:lnTo>
                  <a:cubicBezTo>
                    <a:pt x="2662808" y="0"/>
                    <a:pt x="2668614" y="2405"/>
                    <a:pt x="2672896" y="6686"/>
                  </a:cubicBezTo>
                  <a:cubicBezTo>
                    <a:pt x="2677177" y="10967"/>
                    <a:pt x="2679582" y="16774"/>
                    <a:pt x="2679582" y="22828"/>
                  </a:cubicBezTo>
                  <a:lnTo>
                    <a:pt x="2679582" y="868861"/>
                  </a:lnTo>
                  <a:cubicBezTo>
                    <a:pt x="2679582" y="881469"/>
                    <a:pt x="2669361" y="891690"/>
                    <a:pt x="2656754" y="891690"/>
                  </a:cubicBezTo>
                  <a:lnTo>
                    <a:pt x="22828" y="891690"/>
                  </a:lnTo>
                  <a:cubicBezTo>
                    <a:pt x="16774" y="891690"/>
                    <a:pt x="10967" y="889284"/>
                    <a:pt x="6686" y="885003"/>
                  </a:cubicBezTo>
                  <a:cubicBezTo>
                    <a:pt x="2405" y="880722"/>
                    <a:pt x="0" y="874916"/>
                    <a:pt x="0" y="868861"/>
                  </a:cubicBezTo>
                  <a:lnTo>
                    <a:pt x="0" y="22828"/>
                  </a:lnTo>
                  <a:cubicBezTo>
                    <a:pt x="0" y="10221"/>
                    <a:pt x="10221" y="0"/>
                    <a:pt x="22828" y="0"/>
                  </a:cubicBezTo>
                  <a:close/>
                </a:path>
              </a:pathLst>
            </a:custGeom>
            <a:solidFill>
              <a:srgbClr val="FFE06A"/>
            </a:solidFill>
            <a:ln cap="rnd">
              <a:noFill/>
              <a:prstDash val="solid"/>
              <a:round/>
            </a:ln>
          </p:spPr>
        </p:sp>
        <p:sp>
          <p:nvSpPr>
            <p:cNvPr id="9" name="TextBox 9"/>
            <p:cNvSpPr txBox="1"/>
            <p:nvPr/>
          </p:nvSpPr>
          <p:spPr>
            <a:xfrm>
              <a:off x="0" y="9525"/>
              <a:ext cx="2679582" cy="882165"/>
            </a:xfrm>
            <a:prstGeom prst="rect">
              <a:avLst/>
            </a:prstGeom>
          </p:spPr>
          <p:txBody>
            <a:bodyPr lIns="50800" tIns="50800" rIns="50800" bIns="50800" rtlCol="0" anchor="ctr"/>
            <a:lstStyle/>
            <a:p>
              <a:pPr algn="ctr">
                <a:lnSpc>
                  <a:spcPts val="2004"/>
                </a:lnSpc>
              </a:pPr>
              <a:endParaRPr/>
            </a:p>
          </p:txBody>
        </p:sp>
      </p:grpSp>
      <p:sp>
        <p:nvSpPr>
          <p:cNvPr id="10" name="Freeform 10"/>
          <p:cNvSpPr/>
          <p:nvPr/>
        </p:nvSpPr>
        <p:spPr>
          <a:xfrm>
            <a:off x="1615312" y="3456365"/>
            <a:ext cx="4713361" cy="4379022"/>
          </a:xfrm>
          <a:custGeom>
            <a:avLst/>
            <a:gdLst/>
            <a:ahLst/>
            <a:cxnLst/>
            <a:rect l="l" t="t" r="r" b="b"/>
            <a:pathLst>
              <a:path w="4713361" h="4379022">
                <a:moveTo>
                  <a:pt x="0" y="0"/>
                </a:moveTo>
                <a:lnTo>
                  <a:pt x="4713360" y="0"/>
                </a:lnTo>
                <a:lnTo>
                  <a:pt x="4713360" y="4379022"/>
                </a:lnTo>
                <a:lnTo>
                  <a:pt x="0" y="4379022"/>
                </a:lnTo>
                <a:lnTo>
                  <a:pt x="0" y="0"/>
                </a:lnTo>
                <a:close/>
              </a:path>
            </a:pathLst>
          </a:custGeom>
          <a:blipFill>
            <a:blip r:embed="rId3"/>
            <a:stretch>
              <a:fillRect/>
            </a:stretch>
          </a:blipFill>
        </p:spPr>
      </p:sp>
      <p:sp>
        <p:nvSpPr>
          <p:cNvPr id="11" name="TextBox 11"/>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ICE COMMUNITY DEFENSE</a:t>
            </a:r>
          </a:p>
        </p:txBody>
      </p:sp>
      <p:sp>
        <p:nvSpPr>
          <p:cNvPr id="12" name="TextBox 12"/>
          <p:cNvSpPr txBox="1"/>
          <p:nvPr/>
        </p:nvSpPr>
        <p:spPr>
          <a:xfrm>
            <a:off x="6965501" y="4147276"/>
            <a:ext cx="9761853" cy="2873375"/>
          </a:xfrm>
          <a:prstGeom prst="rect">
            <a:avLst/>
          </a:prstGeom>
        </p:spPr>
        <p:txBody>
          <a:bodyPr lIns="0" tIns="0" rIns="0" bIns="0" rtlCol="0" anchor="t">
            <a:spAutoFit/>
          </a:bodyPr>
          <a:lstStyle/>
          <a:p>
            <a:pPr algn="l">
              <a:lnSpc>
                <a:spcPts val="5599"/>
              </a:lnSpc>
            </a:pPr>
            <a:r>
              <a:rPr lang="en-US" sz="3999" b="1" spc="99">
                <a:solidFill>
                  <a:srgbClr val="EF404E"/>
                </a:solidFill>
                <a:latin typeface="Telegraf Bold"/>
                <a:ea typeface="Telegraf Bold"/>
                <a:cs typeface="Telegraf Bold"/>
                <a:sym typeface="Telegraf Bold"/>
              </a:rPr>
              <a:t>COPAL ICE hotline: (612) 249-8736</a:t>
            </a:r>
          </a:p>
          <a:p>
            <a:pPr algn="l">
              <a:lnSpc>
                <a:spcPts val="4200"/>
              </a:lnSpc>
            </a:pPr>
            <a:r>
              <a:rPr lang="en-US" sz="3000" b="1" spc="75">
                <a:solidFill>
                  <a:srgbClr val="EF404E"/>
                </a:solidFill>
                <a:latin typeface="Telegraf Bold"/>
                <a:ea typeface="Telegraf Bold"/>
                <a:cs typeface="Telegraf Bold"/>
                <a:sym typeface="Telegraf Bold"/>
              </a:rPr>
              <a:t> </a:t>
            </a:r>
          </a:p>
          <a:p>
            <a:pPr algn="l">
              <a:lnSpc>
                <a:spcPts val="4200"/>
              </a:lnSpc>
            </a:pPr>
            <a:r>
              <a:rPr lang="en-US" sz="3000" b="1" spc="75">
                <a:solidFill>
                  <a:srgbClr val="EF404E"/>
                </a:solidFill>
                <a:latin typeface="Telegraf Bold"/>
                <a:ea typeface="Telegraf Bold"/>
                <a:cs typeface="Telegraf Bold"/>
                <a:sym typeface="Telegraf Bold"/>
              </a:rPr>
              <a:t>Audience ask: </a:t>
            </a:r>
            <a:r>
              <a:rPr lang="en-US" sz="3000" spc="75">
                <a:solidFill>
                  <a:srgbClr val="130F54"/>
                </a:solidFill>
                <a:latin typeface="Telegraf"/>
                <a:ea typeface="Telegraf"/>
                <a:cs typeface="Telegraf"/>
                <a:sym typeface="Telegraf"/>
              </a:rPr>
              <a:t>Does your community have 2+ US citizens who can connect with this network as on-the-ground ICE responders?</a:t>
            </a:r>
          </a:p>
        </p:txBody>
      </p:sp>
      <p:sp>
        <p:nvSpPr>
          <p:cNvPr id="13" name="TextBox 13"/>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3"/>
              <a:stretch>
                <a:fillRect l="-1606" r="-1606"/>
              </a:stretch>
            </a:blipFill>
          </p:spPr>
        </p:sp>
      </p:grpSp>
      <p:grpSp>
        <p:nvGrpSpPr>
          <p:cNvPr id="9" name="Group 9"/>
          <p:cNvGrpSpPr/>
          <p:nvPr/>
        </p:nvGrpSpPr>
        <p:grpSpPr>
          <a:xfrm>
            <a:off x="7402578" y="3362545"/>
            <a:ext cx="9555929" cy="4743264"/>
            <a:chOff x="0" y="0"/>
            <a:chExt cx="2516788" cy="1249255"/>
          </a:xfrm>
        </p:grpSpPr>
        <p:sp>
          <p:nvSpPr>
            <p:cNvPr id="10" name="Freeform 10"/>
            <p:cNvSpPr/>
            <p:nvPr/>
          </p:nvSpPr>
          <p:spPr>
            <a:xfrm>
              <a:off x="0" y="0"/>
              <a:ext cx="2516788" cy="1249255"/>
            </a:xfrm>
            <a:custGeom>
              <a:avLst/>
              <a:gdLst/>
              <a:ahLst/>
              <a:cxnLst/>
              <a:rect l="l" t="t" r="r" b="b"/>
              <a:pathLst>
                <a:path w="2516788" h="1249255">
                  <a:moveTo>
                    <a:pt x="24305" y="0"/>
                  </a:moveTo>
                  <a:lnTo>
                    <a:pt x="2492483" y="0"/>
                  </a:lnTo>
                  <a:cubicBezTo>
                    <a:pt x="2505906" y="0"/>
                    <a:pt x="2516788" y="10882"/>
                    <a:pt x="2516788" y="24305"/>
                  </a:cubicBezTo>
                  <a:lnTo>
                    <a:pt x="2516788" y="1224950"/>
                  </a:lnTo>
                  <a:cubicBezTo>
                    <a:pt x="2516788" y="1238373"/>
                    <a:pt x="2505906" y="1249255"/>
                    <a:pt x="2492483" y="1249255"/>
                  </a:cubicBezTo>
                  <a:lnTo>
                    <a:pt x="24305" y="1249255"/>
                  </a:lnTo>
                  <a:cubicBezTo>
                    <a:pt x="10882" y="1249255"/>
                    <a:pt x="0" y="1238373"/>
                    <a:pt x="0" y="1224950"/>
                  </a:cubicBezTo>
                  <a:lnTo>
                    <a:pt x="0" y="24305"/>
                  </a:lnTo>
                  <a:cubicBezTo>
                    <a:pt x="0" y="10882"/>
                    <a:pt x="10882" y="0"/>
                    <a:pt x="24305" y="0"/>
                  </a:cubicBezTo>
                  <a:close/>
                </a:path>
              </a:pathLst>
            </a:custGeom>
            <a:solidFill>
              <a:srgbClr val="A7D7B5"/>
            </a:solidFill>
            <a:ln cap="rnd">
              <a:noFill/>
              <a:prstDash val="solid"/>
              <a:round/>
            </a:ln>
          </p:spPr>
        </p:sp>
        <p:sp>
          <p:nvSpPr>
            <p:cNvPr id="11" name="TextBox 11"/>
            <p:cNvSpPr txBox="1"/>
            <p:nvPr/>
          </p:nvSpPr>
          <p:spPr>
            <a:xfrm>
              <a:off x="0" y="9525"/>
              <a:ext cx="2516788" cy="1239730"/>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EMPLOYERS’ RIGHTS WITH ICE</a:t>
            </a:r>
          </a:p>
        </p:txBody>
      </p:sp>
      <p:sp>
        <p:nvSpPr>
          <p:cNvPr id="13" name="TextBox 13"/>
          <p:cNvSpPr txBox="1"/>
          <p:nvPr/>
        </p:nvSpPr>
        <p:spPr>
          <a:xfrm>
            <a:off x="7649835" y="3540211"/>
            <a:ext cx="9061416" cy="439420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Employers have a </a:t>
            </a:r>
            <a:r>
              <a:rPr lang="en-US" sz="2500" b="1" spc="62">
                <a:solidFill>
                  <a:srgbClr val="EF404E"/>
                </a:solidFill>
                <a:latin typeface="Telegraf Bold"/>
                <a:ea typeface="Telegraf Bold"/>
                <a:cs typeface="Telegraf Bold"/>
                <a:sym typeface="Telegraf Bold"/>
              </a:rPr>
              <a:t>“reasonable expectation of privacy”</a:t>
            </a:r>
            <a:r>
              <a:rPr lang="en-US" sz="2500" spc="62">
                <a:solidFill>
                  <a:srgbClr val="130F54"/>
                </a:solidFill>
                <a:latin typeface="Telegraf"/>
                <a:ea typeface="Telegraf"/>
                <a:cs typeface="Telegraf"/>
                <a:sym typeface="Telegraf"/>
              </a:rPr>
              <a:t> in their place of business. To protect employees, business owners must be loud and assert their right to privacy.</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b="1" spc="62">
                <a:solidFill>
                  <a:srgbClr val="EF404E"/>
                </a:solidFill>
                <a:latin typeface="Telegraf Bold"/>
                <a:ea typeface="Telegraf Bold"/>
                <a:cs typeface="Telegraf Bold"/>
                <a:sym typeface="Telegraf Bold"/>
              </a:rPr>
              <a:t>Be aware of what counts as “public” and “private” under the law.</a:t>
            </a:r>
            <a:r>
              <a:rPr lang="en-US" sz="2500" spc="62">
                <a:solidFill>
                  <a:srgbClr val="130F54"/>
                </a:solidFill>
                <a:latin typeface="Telegraf"/>
                <a:ea typeface="Telegraf"/>
                <a:cs typeface="Telegraf"/>
                <a:sym typeface="Telegraf"/>
              </a:rPr>
              <a:t> ICE can access fields, barns, porches, &amp; “public-facing” parts of businesses without a warrant, even if fenced off and/or a “no trespassing” sign is posted.</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b="1" spc="62">
                <a:solidFill>
                  <a:srgbClr val="EF404E"/>
                </a:solidFill>
                <a:latin typeface="Telegraf Bold"/>
                <a:ea typeface="Telegraf Bold"/>
                <a:cs typeface="Telegraf Bold"/>
                <a:sym typeface="Telegraf Bold"/>
              </a:rPr>
              <a:t>Post signs to mark private areas inside your business.</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sp>
        <p:nvSpPr>
          <p:cNvPr id="7" name="TextBox 7"/>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grpSp>
        <p:nvGrpSpPr>
          <p:cNvPr id="8" name="Group 8"/>
          <p:cNvGrpSpPr/>
          <p:nvPr/>
        </p:nvGrpSpPr>
        <p:grpSpPr>
          <a:xfrm>
            <a:off x="3636963" y="3502167"/>
            <a:ext cx="11014073" cy="4693640"/>
            <a:chOff x="0" y="0"/>
            <a:chExt cx="2900826" cy="1236185"/>
          </a:xfrm>
        </p:grpSpPr>
        <p:sp>
          <p:nvSpPr>
            <p:cNvPr id="9" name="Freeform 9"/>
            <p:cNvSpPr/>
            <p:nvPr/>
          </p:nvSpPr>
          <p:spPr>
            <a:xfrm>
              <a:off x="0" y="0"/>
              <a:ext cx="2900826" cy="1236185"/>
            </a:xfrm>
            <a:custGeom>
              <a:avLst/>
              <a:gdLst/>
              <a:ahLst/>
              <a:cxnLst/>
              <a:rect l="l" t="t" r="r" b="b"/>
              <a:pathLst>
                <a:path w="2900826" h="1236185">
                  <a:moveTo>
                    <a:pt x="21087" y="0"/>
                  </a:moveTo>
                  <a:lnTo>
                    <a:pt x="2879739" y="0"/>
                  </a:lnTo>
                  <a:cubicBezTo>
                    <a:pt x="2891385" y="0"/>
                    <a:pt x="2900826" y="9441"/>
                    <a:pt x="2900826" y="21087"/>
                  </a:cubicBezTo>
                  <a:lnTo>
                    <a:pt x="2900826" y="1215098"/>
                  </a:lnTo>
                  <a:cubicBezTo>
                    <a:pt x="2900826" y="1220691"/>
                    <a:pt x="2898604" y="1226054"/>
                    <a:pt x="2894649" y="1230009"/>
                  </a:cubicBezTo>
                  <a:cubicBezTo>
                    <a:pt x="2890695" y="1233963"/>
                    <a:pt x="2885331" y="1236185"/>
                    <a:pt x="2879739" y="1236185"/>
                  </a:cubicBezTo>
                  <a:lnTo>
                    <a:pt x="21087" y="1236185"/>
                  </a:lnTo>
                  <a:cubicBezTo>
                    <a:pt x="15495" y="1236185"/>
                    <a:pt x="10131" y="1233963"/>
                    <a:pt x="6176" y="1230009"/>
                  </a:cubicBezTo>
                  <a:cubicBezTo>
                    <a:pt x="2222" y="1226054"/>
                    <a:pt x="0" y="1220691"/>
                    <a:pt x="0" y="1215098"/>
                  </a:cubicBezTo>
                  <a:lnTo>
                    <a:pt x="0" y="21087"/>
                  </a:lnTo>
                  <a:cubicBezTo>
                    <a:pt x="0" y="15495"/>
                    <a:pt x="2222" y="10131"/>
                    <a:pt x="6176" y="6176"/>
                  </a:cubicBezTo>
                  <a:cubicBezTo>
                    <a:pt x="10131" y="2222"/>
                    <a:pt x="15495" y="0"/>
                    <a:pt x="21087" y="0"/>
                  </a:cubicBezTo>
                  <a:close/>
                </a:path>
              </a:pathLst>
            </a:custGeom>
            <a:solidFill>
              <a:srgbClr val="EF404E"/>
            </a:solidFill>
            <a:ln cap="rnd">
              <a:noFill/>
              <a:prstDash val="solid"/>
              <a:round/>
            </a:ln>
          </p:spPr>
        </p:sp>
        <p:sp>
          <p:nvSpPr>
            <p:cNvPr id="10" name="TextBox 10"/>
            <p:cNvSpPr txBox="1"/>
            <p:nvPr/>
          </p:nvSpPr>
          <p:spPr>
            <a:xfrm>
              <a:off x="0" y="9525"/>
              <a:ext cx="2900826" cy="1226660"/>
            </a:xfrm>
            <a:prstGeom prst="rect">
              <a:avLst/>
            </a:prstGeom>
          </p:spPr>
          <p:txBody>
            <a:bodyPr lIns="50800" tIns="50800" rIns="50800" bIns="50800" rtlCol="0" anchor="ctr"/>
            <a:lstStyle/>
            <a:p>
              <a:pPr algn="ctr">
                <a:lnSpc>
                  <a:spcPts val="2004"/>
                </a:lnSpc>
              </a:pPr>
              <a:endParaRPr/>
            </a:p>
          </p:txBody>
        </p:sp>
      </p:grpSp>
      <p:sp>
        <p:nvSpPr>
          <p:cNvPr id="11" name="TextBox 11"/>
          <p:cNvSpPr txBox="1"/>
          <p:nvPr/>
        </p:nvSpPr>
        <p:spPr>
          <a:xfrm>
            <a:off x="4745190" y="3829687"/>
            <a:ext cx="8797620" cy="4305300"/>
          </a:xfrm>
          <a:prstGeom prst="rect">
            <a:avLst/>
          </a:prstGeom>
        </p:spPr>
        <p:txBody>
          <a:bodyPr lIns="0" tIns="0" rIns="0" bIns="0" rtlCol="0" anchor="t">
            <a:spAutoFit/>
          </a:bodyPr>
          <a:lstStyle/>
          <a:p>
            <a:pPr algn="l">
              <a:lnSpc>
                <a:spcPts val="30000"/>
              </a:lnSpc>
            </a:pPr>
            <a:r>
              <a:rPr lang="en-US" sz="30000" b="1">
                <a:solidFill>
                  <a:srgbClr val="FFE06A"/>
                </a:solidFill>
                <a:latin typeface="Telegraf Bold"/>
                <a:ea typeface="Telegraf Bold"/>
                <a:cs typeface="Telegraf Bold"/>
                <a:sym typeface="Telegraf Bold"/>
              </a:rPr>
              <a:t>4 + 1</a:t>
            </a:r>
          </a:p>
        </p:txBody>
      </p:sp>
      <p:sp>
        <p:nvSpPr>
          <p:cNvPr id="12" name="TextBox 12"/>
          <p:cNvSpPr txBox="1"/>
          <p:nvPr/>
        </p:nvSpPr>
        <p:spPr>
          <a:xfrm>
            <a:off x="1757378" y="2059125"/>
            <a:ext cx="14912650" cy="1219209"/>
          </a:xfrm>
          <a:prstGeom prst="rect">
            <a:avLst/>
          </a:prstGeom>
        </p:spPr>
        <p:txBody>
          <a:bodyPr lIns="0" tIns="0" rIns="0" bIns="0" rtlCol="0" anchor="t">
            <a:spAutoFit/>
          </a:bodyPr>
          <a:lstStyle/>
          <a:p>
            <a:pPr marL="0" lvl="0" indent="0" algn="l">
              <a:lnSpc>
                <a:spcPts val="8100"/>
              </a:lnSpc>
              <a:spcBef>
                <a:spcPct val="0"/>
              </a:spcBef>
            </a:pPr>
            <a:r>
              <a:rPr lang="en-US" sz="9000" b="1" spc="-450">
                <a:solidFill>
                  <a:srgbClr val="EF404E"/>
                </a:solidFill>
                <a:latin typeface="Telegraf Bold"/>
                <a:ea typeface="Telegraf Bold"/>
                <a:cs typeface="Telegraf Bold"/>
                <a:sym typeface="Telegraf Bold"/>
              </a:rPr>
              <a:t>REMEMBER YOUR RIGHTS?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sp>
        <p:nvSpPr>
          <p:cNvPr id="7" name="TextBox 7"/>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grpSp>
        <p:nvGrpSpPr>
          <p:cNvPr id="8" name="Group 8"/>
          <p:cNvGrpSpPr/>
          <p:nvPr/>
        </p:nvGrpSpPr>
        <p:grpSpPr>
          <a:xfrm>
            <a:off x="3636963" y="3502167"/>
            <a:ext cx="11014073" cy="4693640"/>
            <a:chOff x="0" y="0"/>
            <a:chExt cx="2900826" cy="1236185"/>
          </a:xfrm>
        </p:grpSpPr>
        <p:sp>
          <p:nvSpPr>
            <p:cNvPr id="9" name="Freeform 9"/>
            <p:cNvSpPr/>
            <p:nvPr/>
          </p:nvSpPr>
          <p:spPr>
            <a:xfrm>
              <a:off x="0" y="0"/>
              <a:ext cx="2900826" cy="1236185"/>
            </a:xfrm>
            <a:custGeom>
              <a:avLst/>
              <a:gdLst/>
              <a:ahLst/>
              <a:cxnLst/>
              <a:rect l="l" t="t" r="r" b="b"/>
              <a:pathLst>
                <a:path w="2900826" h="1236185">
                  <a:moveTo>
                    <a:pt x="21087" y="0"/>
                  </a:moveTo>
                  <a:lnTo>
                    <a:pt x="2879739" y="0"/>
                  </a:lnTo>
                  <a:cubicBezTo>
                    <a:pt x="2891385" y="0"/>
                    <a:pt x="2900826" y="9441"/>
                    <a:pt x="2900826" y="21087"/>
                  </a:cubicBezTo>
                  <a:lnTo>
                    <a:pt x="2900826" y="1215098"/>
                  </a:lnTo>
                  <a:cubicBezTo>
                    <a:pt x="2900826" y="1220691"/>
                    <a:pt x="2898604" y="1226054"/>
                    <a:pt x="2894649" y="1230009"/>
                  </a:cubicBezTo>
                  <a:cubicBezTo>
                    <a:pt x="2890695" y="1233963"/>
                    <a:pt x="2885331" y="1236185"/>
                    <a:pt x="2879739" y="1236185"/>
                  </a:cubicBezTo>
                  <a:lnTo>
                    <a:pt x="21087" y="1236185"/>
                  </a:lnTo>
                  <a:cubicBezTo>
                    <a:pt x="15495" y="1236185"/>
                    <a:pt x="10131" y="1233963"/>
                    <a:pt x="6176" y="1230009"/>
                  </a:cubicBezTo>
                  <a:cubicBezTo>
                    <a:pt x="2222" y="1226054"/>
                    <a:pt x="0" y="1220691"/>
                    <a:pt x="0" y="1215098"/>
                  </a:cubicBezTo>
                  <a:lnTo>
                    <a:pt x="0" y="21087"/>
                  </a:lnTo>
                  <a:cubicBezTo>
                    <a:pt x="0" y="15495"/>
                    <a:pt x="2222" y="10131"/>
                    <a:pt x="6176" y="6176"/>
                  </a:cubicBezTo>
                  <a:cubicBezTo>
                    <a:pt x="10131" y="2222"/>
                    <a:pt x="15495" y="0"/>
                    <a:pt x="21087" y="0"/>
                  </a:cubicBezTo>
                  <a:close/>
                </a:path>
              </a:pathLst>
            </a:custGeom>
            <a:solidFill>
              <a:srgbClr val="EF404E"/>
            </a:solidFill>
            <a:ln cap="rnd">
              <a:noFill/>
              <a:prstDash val="solid"/>
              <a:round/>
            </a:ln>
          </p:spPr>
        </p:sp>
        <p:sp>
          <p:nvSpPr>
            <p:cNvPr id="10" name="TextBox 10"/>
            <p:cNvSpPr txBox="1"/>
            <p:nvPr/>
          </p:nvSpPr>
          <p:spPr>
            <a:xfrm>
              <a:off x="0" y="9525"/>
              <a:ext cx="2900826" cy="1226660"/>
            </a:xfrm>
            <a:prstGeom prst="rect">
              <a:avLst/>
            </a:prstGeom>
          </p:spPr>
          <p:txBody>
            <a:bodyPr lIns="50800" tIns="50800" rIns="50800" bIns="50800" rtlCol="0" anchor="ctr"/>
            <a:lstStyle/>
            <a:p>
              <a:pPr algn="ctr">
                <a:lnSpc>
                  <a:spcPts val="2004"/>
                </a:lnSpc>
              </a:pPr>
              <a:endParaRPr/>
            </a:p>
          </p:txBody>
        </p:sp>
      </p:grpSp>
      <p:sp>
        <p:nvSpPr>
          <p:cNvPr id="11" name="TextBox 11"/>
          <p:cNvSpPr txBox="1"/>
          <p:nvPr/>
        </p:nvSpPr>
        <p:spPr>
          <a:xfrm>
            <a:off x="4745190" y="3829687"/>
            <a:ext cx="8797620" cy="4305300"/>
          </a:xfrm>
          <a:prstGeom prst="rect">
            <a:avLst/>
          </a:prstGeom>
        </p:spPr>
        <p:txBody>
          <a:bodyPr lIns="0" tIns="0" rIns="0" bIns="0" rtlCol="0" anchor="t">
            <a:spAutoFit/>
          </a:bodyPr>
          <a:lstStyle/>
          <a:p>
            <a:pPr algn="l">
              <a:lnSpc>
                <a:spcPts val="30000"/>
              </a:lnSpc>
            </a:pPr>
            <a:r>
              <a:rPr lang="en-US" sz="30000" b="1">
                <a:solidFill>
                  <a:srgbClr val="FFE06A"/>
                </a:solidFill>
                <a:latin typeface="Telegraf Bold"/>
                <a:ea typeface="Telegraf Bold"/>
                <a:cs typeface="Telegraf Bold"/>
                <a:sym typeface="Telegraf Bold"/>
              </a:rPr>
              <a:t>4 + 1</a:t>
            </a:r>
          </a:p>
        </p:txBody>
      </p:sp>
      <p:sp>
        <p:nvSpPr>
          <p:cNvPr id="12" name="TextBox 12"/>
          <p:cNvSpPr txBox="1"/>
          <p:nvPr/>
        </p:nvSpPr>
        <p:spPr>
          <a:xfrm>
            <a:off x="1757378" y="2059125"/>
            <a:ext cx="14912650" cy="1219209"/>
          </a:xfrm>
          <a:prstGeom prst="rect">
            <a:avLst/>
          </a:prstGeom>
        </p:spPr>
        <p:txBody>
          <a:bodyPr lIns="0" tIns="0" rIns="0" bIns="0" rtlCol="0" anchor="t">
            <a:spAutoFit/>
          </a:bodyPr>
          <a:lstStyle/>
          <a:p>
            <a:pPr marL="0" lvl="0" indent="0" algn="l">
              <a:lnSpc>
                <a:spcPts val="8100"/>
              </a:lnSpc>
              <a:spcBef>
                <a:spcPct val="0"/>
              </a:spcBef>
            </a:pPr>
            <a:r>
              <a:rPr lang="en-US" sz="9000" b="1" spc="-450">
                <a:solidFill>
                  <a:srgbClr val="EF404E"/>
                </a:solidFill>
                <a:latin typeface="Telegraf Bold"/>
                <a:ea typeface="Telegraf Bold"/>
                <a:cs typeface="Telegraf Bold"/>
                <a:sym typeface="Telegraf Bold"/>
              </a:rPr>
              <a:t>REMEMBER YOUR RIGHTS!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757378" y="2002607"/>
            <a:ext cx="3329019" cy="6281787"/>
            <a:chOff x="0" y="0"/>
            <a:chExt cx="876779" cy="1654462"/>
          </a:xfrm>
        </p:grpSpPr>
        <p:sp>
          <p:nvSpPr>
            <p:cNvPr id="8" name="Freeform 8"/>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9" name="TextBox 9"/>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grpSp>
        <p:nvGrpSpPr>
          <p:cNvPr id="11" name="Group 11"/>
          <p:cNvGrpSpPr/>
          <p:nvPr/>
        </p:nvGrpSpPr>
        <p:grpSpPr>
          <a:xfrm>
            <a:off x="13314551" y="1996983"/>
            <a:ext cx="3329019" cy="6281787"/>
            <a:chOff x="0" y="0"/>
            <a:chExt cx="876779" cy="1654462"/>
          </a:xfrm>
        </p:grpSpPr>
        <p:sp>
          <p:nvSpPr>
            <p:cNvPr id="12" name="Freeform 12"/>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13" name="TextBox 13"/>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4" name="Group 14"/>
          <p:cNvGrpSpPr/>
          <p:nvPr/>
        </p:nvGrpSpPr>
        <p:grpSpPr>
          <a:xfrm>
            <a:off x="5609518" y="1996983"/>
            <a:ext cx="3329019" cy="6281787"/>
            <a:chOff x="0" y="0"/>
            <a:chExt cx="876779" cy="1654462"/>
          </a:xfrm>
        </p:grpSpPr>
        <p:sp>
          <p:nvSpPr>
            <p:cNvPr id="15" name="Freeform 15"/>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16" name="TextBox 16"/>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7" name="Group 17"/>
          <p:cNvGrpSpPr/>
          <p:nvPr/>
        </p:nvGrpSpPr>
        <p:grpSpPr>
          <a:xfrm>
            <a:off x="9462412" y="1996983"/>
            <a:ext cx="3329019" cy="6281787"/>
            <a:chOff x="0" y="0"/>
            <a:chExt cx="876779" cy="1654462"/>
          </a:xfrm>
        </p:grpSpPr>
        <p:sp>
          <p:nvSpPr>
            <p:cNvPr id="18" name="Freeform 18"/>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19" name="TextBox 19"/>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20" name="TextBox 20"/>
          <p:cNvSpPr txBox="1"/>
          <p:nvPr/>
        </p:nvSpPr>
        <p:spPr>
          <a:xfrm>
            <a:off x="5790860" y="2193608"/>
            <a:ext cx="2966334" cy="5661025"/>
          </a:xfrm>
          <a:prstGeom prst="rect">
            <a:avLst/>
          </a:prstGeom>
        </p:spPr>
        <p:txBody>
          <a:bodyPr lIns="0" tIns="0" rIns="0" bIns="0" rtlCol="0" anchor="t">
            <a:spAutoFit/>
          </a:bodyPr>
          <a:lstStyle/>
          <a:p>
            <a:pPr algn="l">
              <a:lnSpc>
                <a:spcPts val="5599"/>
              </a:lnSpc>
            </a:pPr>
            <a:r>
              <a:rPr lang="en-US" sz="3999" b="1" spc="99">
                <a:solidFill>
                  <a:srgbClr val="FFE06A"/>
                </a:solidFill>
                <a:latin typeface="Telegraf Bold"/>
                <a:ea typeface="Telegraf Bold"/>
                <a:cs typeface="Telegraf Bold"/>
                <a:sym typeface="Telegraf Bold"/>
              </a:rPr>
              <a:t>I want to remain silent.</a:t>
            </a:r>
          </a:p>
          <a:p>
            <a:pPr algn="l">
              <a:lnSpc>
                <a:spcPts val="5599"/>
              </a:lnSpc>
            </a:pPr>
            <a:endParaRPr lang="en-US" sz="3999" b="1" spc="99">
              <a:solidFill>
                <a:srgbClr val="FFE06A"/>
              </a:solidFill>
              <a:latin typeface="Telegraf Bold"/>
              <a:ea typeface="Telegraf Bold"/>
              <a:cs typeface="Telegraf Bold"/>
              <a:sym typeface="Telegraf Bold"/>
            </a:endParaRPr>
          </a:p>
          <a:p>
            <a:pPr algn="l">
              <a:lnSpc>
                <a:spcPts val="5599"/>
              </a:lnSpc>
            </a:pPr>
            <a:r>
              <a:rPr lang="en-US" sz="3999" b="1" spc="99">
                <a:solidFill>
                  <a:srgbClr val="FFE06A"/>
                </a:solidFill>
                <a:latin typeface="Telegraf Bold"/>
                <a:ea typeface="Telegraf Bold"/>
                <a:cs typeface="Telegraf Bold"/>
                <a:sym typeface="Telegraf Bold"/>
              </a:rPr>
              <a:t>Quiero permanec-er en silencio.</a:t>
            </a:r>
          </a:p>
        </p:txBody>
      </p:sp>
      <p:sp>
        <p:nvSpPr>
          <p:cNvPr id="21" name="TextBox 21"/>
          <p:cNvSpPr txBox="1"/>
          <p:nvPr/>
        </p:nvSpPr>
        <p:spPr>
          <a:xfrm>
            <a:off x="9682762" y="2203133"/>
            <a:ext cx="2888318" cy="5597642"/>
          </a:xfrm>
          <a:prstGeom prst="rect">
            <a:avLst/>
          </a:prstGeom>
        </p:spPr>
        <p:txBody>
          <a:bodyPr lIns="0" tIns="0" rIns="0" bIns="0" rtlCol="0" anchor="t">
            <a:spAutoFit/>
          </a:bodyPr>
          <a:lstStyle/>
          <a:p>
            <a:pPr algn="l">
              <a:lnSpc>
                <a:spcPts val="4893"/>
              </a:lnSpc>
            </a:pPr>
            <a:r>
              <a:rPr lang="en-US" sz="3495" b="1" spc="87">
                <a:solidFill>
                  <a:srgbClr val="FFE06A"/>
                </a:solidFill>
                <a:latin typeface="Telegraf Bold"/>
                <a:ea typeface="Telegraf Bold"/>
                <a:cs typeface="Telegraf Bold"/>
                <a:sym typeface="Telegraf Bold"/>
              </a:rPr>
              <a:t>I don’t consent to a search.</a:t>
            </a:r>
          </a:p>
          <a:p>
            <a:pPr algn="l">
              <a:lnSpc>
                <a:spcPts val="4893"/>
              </a:lnSpc>
            </a:pPr>
            <a:endParaRPr lang="en-US" sz="3495" b="1" spc="87">
              <a:solidFill>
                <a:srgbClr val="FFE06A"/>
              </a:solidFill>
              <a:latin typeface="Telegraf Bold"/>
              <a:ea typeface="Telegraf Bold"/>
              <a:cs typeface="Telegraf Bold"/>
              <a:sym typeface="Telegraf Bold"/>
            </a:endParaRPr>
          </a:p>
          <a:p>
            <a:pPr algn="l">
              <a:lnSpc>
                <a:spcPts val="4893"/>
              </a:lnSpc>
            </a:pPr>
            <a:r>
              <a:rPr lang="en-US" sz="3495" b="1" spc="87">
                <a:solidFill>
                  <a:srgbClr val="FFE06A"/>
                </a:solidFill>
                <a:latin typeface="Telegraf Bold"/>
                <a:ea typeface="Telegraf Bold"/>
                <a:cs typeface="Telegraf Bold"/>
                <a:sym typeface="Telegraf Bold"/>
              </a:rPr>
              <a:t>No doy mi consenti-miento para una búsqueda.</a:t>
            </a:r>
          </a:p>
        </p:txBody>
      </p:sp>
      <p:sp>
        <p:nvSpPr>
          <p:cNvPr id="22" name="TextBox 22"/>
          <p:cNvSpPr txBox="1"/>
          <p:nvPr/>
        </p:nvSpPr>
        <p:spPr>
          <a:xfrm>
            <a:off x="2060249" y="2184083"/>
            <a:ext cx="2723278" cy="5553076"/>
          </a:xfrm>
          <a:prstGeom prst="rect">
            <a:avLst/>
          </a:prstGeom>
        </p:spPr>
        <p:txBody>
          <a:bodyPr lIns="0" tIns="0" rIns="0" bIns="0" rtlCol="0" anchor="t">
            <a:spAutoFit/>
          </a:bodyPr>
          <a:lstStyle/>
          <a:p>
            <a:pPr algn="l">
              <a:lnSpc>
                <a:spcPts val="6299"/>
              </a:lnSpc>
            </a:pPr>
            <a:r>
              <a:rPr lang="en-US" sz="4499" b="1" spc="112">
                <a:solidFill>
                  <a:srgbClr val="FFE06A"/>
                </a:solidFill>
                <a:latin typeface="Telegraf Bold"/>
                <a:ea typeface="Telegraf Bold"/>
                <a:cs typeface="Telegraf Bold"/>
                <a:sym typeface="Telegraf Bold"/>
              </a:rPr>
              <a:t>Am I free to go?</a:t>
            </a:r>
          </a:p>
          <a:p>
            <a:pPr algn="l">
              <a:lnSpc>
                <a:spcPts val="6299"/>
              </a:lnSpc>
            </a:pPr>
            <a:endParaRPr lang="en-US" sz="4499" b="1" spc="112">
              <a:solidFill>
                <a:srgbClr val="FFE06A"/>
              </a:solidFill>
              <a:latin typeface="Telegraf Bold"/>
              <a:ea typeface="Telegraf Bold"/>
              <a:cs typeface="Telegraf Bold"/>
              <a:sym typeface="Telegraf Bold"/>
            </a:endParaRPr>
          </a:p>
          <a:p>
            <a:pPr algn="l">
              <a:lnSpc>
                <a:spcPts val="6299"/>
              </a:lnSpc>
            </a:pPr>
            <a:r>
              <a:rPr lang="en-US" sz="4499" b="1" spc="112">
                <a:solidFill>
                  <a:srgbClr val="FFE06A"/>
                </a:solidFill>
                <a:latin typeface="Telegraf Bold"/>
                <a:ea typeface="Telegraf Bold"/>
                <a:cs typeface="Telegraf Bold"/>
                <a:sym typeface="Telegraf Bold"/>
              </a:rPr>
              <a:t>¿Soy libre de irme?</a:t>
            </a:r>
          </a:p>
        </p:txBody>
      </p:sp>
      <p:sp>
        <p:nvSpPr>
          <p:cNvPr id="23" name="TextBox 23"/>
          <p:cNvSpPr txBox="1"/>
          <p:nvPr/>
        </p:nvSpPr>
        <p:spPr>
          <a:xfrm>
            <a:off x="13623206" y="2212658"/>
            <a:ext cx="2711710" cy="5756910"/>
          </a:xfrm>
          <a:prstGeom prst="rect">
            <a:avLst/>
          </a:prstGeom>
        </p:spPr>
        <p:txBody>
          <a:bodyPr lIns="0" tIns="0" rIns="0" bIns="0" rtlCol="0" anchor="t">
            <a:spAutoFit/>
          </a:bodyPr>
          <a:lstStyle/>
          <a:p>
            <a:pPr algn="l">
              <a:lnSpc>
                <a:spcPts val="5040"/>
              </a:lnSpc>
            </a:pPr>
            <a:r>
              <a:rPr lang="en-US" sz="3600" b="1" spc="90">
                <a:solidFill>
                  <a:srgbClr val="FFE06A"/>
                </a:solidFill>
                <a:latin typeface="Telegraf Bold"/>
                <a:ea typeface="Telegraf Bold"/>
                <a:cs typeface="Telegraf Bold"/>
                <a:sym typeface="Telegraf Bold"/>
              </a:rPr>
              <a:t>I want to speak to an attorney.</a:t>
            </a:r>
          </a:p>
          <a:p>
            <a:pPr algn="l">
              <a:lnSpc>
                <a:spcPts val="5040"/>
              </a:lnSpc>
            </a:pPr>
            <a:endParaRPr lang="en-US" sz="3600" b="1" spc="90">
              <a:solidFill>
                <a:srgbClr val="FFE06A"/>
              </a:solidFill>
              <a:latin typeface="Telegraf Bold"/>
              <a:ea typeface="Telegraf Bold"/>
              <a:cs typeface="Telegraf Bold"/>
              <a:sym typeface="Telegraf Bold"/>
            </a:endParaRPr>
          </a:p>
          <a:p>
            <a:pPr algn="l">
              <a:lnSpc>
                <a:spcPts val="5040"/>
              </a:lnSpc>
            </a:pPr>
            <a:r>
              <a:rPr lang="en-US" sz="3600" b="1" spc="90">
                <a:solidFill>
                  <a:srgbClr val="FFE06A"/>
                </a:solidFill>
                <a:latin typeface="Telegraf Bold"/>
                <a:ea typeface="Telegraf Bold"/>
                <a:cs typeface="Telegraf Bold"/>
                <a:sym typeface="Telegraf Bold"/>
              </a:rPr>
              <a:t>Quiero hablar con un abogado.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9761303" y="2002607"/>
            <a:ext cx="6507861" cy="6281787"/>
            <a:chOff x="0" y="0"/>
            <a:chExt cx="1714005" cy="1654462"/>
          </a:xfrm>
        </p:grpSpPr>
        <p:sp>
          <p:nvSpPr>
            <p:cNvPr id="8" name="Freeform 8"/>
            <p:cNvSpPr/>
            <p:nvPr/>
          </p:nvSpPr>
          <p:spPr>
            <a:xfrm>
              <a:off x="0" y="0"/>
              <a:ext cx="1714005" cy="1654462"/>
            </a:xfrm>
            <a:custGeom>
              <a:avLst/>
              <a:gdLst/>
              <a:ahLst/>
              <a:cxnLst/>
              <a:rect l="l" t="t" r="r" b="b"/>
              <a:pathLst>
                <a:path w="1714005" h="1654462">
                  <a:moveTo>
                    <a:pt x="35689" y="0"/>
                  </a:moveTo>
                  <a:lnTo>
                    <a:pt x="1678316" y="0"/>
                  </a:lnTo>
                  <a:cubicBezTo>
                    <a:pt x="1687781" y="0"/>
                    <a:pt x="1696859" y="3760"/>
                    <a:pt x="1703552" y="10453"/>
                  </a:cubicBezTo>
                  <a:cubicBezTo>
                    <a:pt x="1710245" y="17146"/>
                    <a:pt x="1714005" y="26224"/>
                    <a:pt x="1714005" y="35689"/>
                  </a:cubicBezTo>
                  <a:lnTo>
                    <a:pt x="1714005" y="1618774"/>
                  </a:lnTo>
                  <a:cubicBezTo>
                    <a:pt x="1714005" y="1638484"/>
                    <a:pt x="1698026" y="1654462"/>
                    <a:pt x="1678316" y="1654462"/>
                  </a:cubicBezTo>
                  <a:lnTo>
                    <a:pt x="35689" y="1654462"/>
                  </a:lnTo>
                  <a:cubicBezTo>
                    <a:pt x="15978" y="1654462"/>
                    <a:pt x="0" y="1638484"/>
                    <a:pt x="0" y="1618774"/>
                  </a:cubicBezTo>
                  <a:lnTo>
                    <a:pt x="0" y="35689"/>
                  </a:lnTo>
                  <a:cubicBezTo>
                    <a:pt x="0" y="15978"/>
                    <a:pt x="15978" y="0"/>
                    <a:pt x="35689" y="0"/>
                  </a:cubicBezTo>
                  <a:close/>
                </a:path>
              </a:pathLst>
            </a:custGeom>
            <a:solidFill>
              <a:srgbClr val="EF404E"/>
            </a:solidFill>
            <a:ln cap="rnd">
              <a:noFill/>
              <a:prstDash val="solid"/>
              <a:round/>
            </a:ln>
          </p:spPr>
        </p:sp>
        <p:sp>
          <p:nvSpPr>
            <p:cNvPr id="9" name="TextBox 9"/>
            <p:cNvSpPr txBox="1"/>
            <p:nvPr/>
          </p:nvSpPr>
          <p:spPr>
            <a:xfrm>
              <a:off x="0" y="9525"/>
              <a:ext cx="1714005" cy="1644937"/>
            </a:xfrm>
            <a:prstGeom prst="rect">
              <a:avLst/>
            </a:prstGeom>
          </p:spPr>
          <p:txBody>
            <a:bodyPr lIns="50800" tIns="50800" rIns="50800" bIns="50800" rtlCol="0" anchor="ctr"/>
            <a:lstStyle/>
            <a:p>
              <a:pPr algn="ctr">
                <a:lnSpc>
                  <a:spcPts val="2004"/>
                </a:lnSpc>
              </a:pPr>
              <a:endParaRPr/>
            </a:p>
          </p:txBody>
        </p:sp>
      </p:grpSp>
      <p:sp>
        <p:nvSpPr>
          <p:cNvPr id="10" name="Freeform 10"/>
          <p:cNvSpPr/>
          <p:nvPr/>
        </p:nvSpPr>
        <p:spPr>
          <a:xfrm>
            <a:off x="2011626" y="1966467"/>
            <a:ext cx="6225522" cy="6225522"/>
          </a:xfrm>
          <a:custGeom>
            <a:avLst/>
            <a:gdLst/>
            <a:ahLst/>
            <a:cxnLst/>
            <a:rect l="l" t="t" r="r" b="b"/>
            <a:pathLst>
              <a:path w="6225522" h="6225522">
                <a:moveTo>
                  <a:pt x="0" y="0"/>
                </a:moveTo>
                <a:lnTo>
                  <a:pt x="6225523" y="0"/>
                </a:lnTo>
                <a:lnTo>
                  <a:pt x="6225523" y="6225522"/>
                </a:lnTo>
                <a:lnTo>
                  <a:pt x="0" y="6225522"/>
                </a:lnTo>
                <a:lnTo>
                  <a:pt x="0" y="0"/>
                </a:lnTo>
                <a:close/>
              </a:path>
            </a:pathLst>
          </a:custGeom>
          <a:blipFill>
            <a:blip r:embed="rId2"/>
            <a:stretch>
              <a:fillRect/>
            </a:stretch>
          </a:blipFill>
        </p:spPr>
      </p:sp>
      <p:sp>
        <p:nvSpPr>
          <p:cNvPr id="11" name="TextBox 11"/>
          <p:cNvSpPr txBox="1"/>
          <p:nvPr/>
        </p:nvSpPr>
        <p:spPr>
          <a:xfrm>
            <a:off x="10069955" y="2323328"/>
            <a:ext cx="5890558" cy="5349875"/>
          </a:xfrm>
          <a:prstGeom prst="rect">
            <a:avLst/>
          </a:prstGeom>
        </p:spPr>
        <p:txBody>
          <a:bodyPr lIns="0" tIns="0" rIns="0" bIns="0" rtlCol="0" anchor="t">
            <a:spAutoFit/>
          </a:bodyPr>
          <a:lstStyle/>
          <a:p>
            <a:pPr algn="l">
              <a:lnSpc>
                <a:spcPts val="7000"/>
              </a:lnSpc>
            </a:pPr>
            <a:r>
              <a:rPr lang="en-US" sz="5000" b="1" spc="125">
                <a:solidFill>
                  <a:srgbClr val="FFE06A"/>
                </a:solidFill>
                <a:latin typeface="Telegraf Bold"/>
                <a:ea typeface="Telegraf Bold"/>
                <a:cs typeface="Telegraf Bold"/>
                <a:sym typeface="Telegraf Bold"/>
              </a:rPr>
              <a:t>I don’t consent to your entry.</a:t>
            </a:r>
          </a:p>
          <a:p>
            <a:pPr algn="l">
              <a:lnSpc>
                <a:spcPts val="7000"/>
              </a:lnSpc>
            </a:pPr>
            <a:endParaRPr lang="en-US" sz="5000" b="1" spc="125">
              <a:solidFill>
                <a:srgbClr val="FFE06A"/>
              </a:solidFill>
              <a:latin typeface="Telegraf Bold"/>
              <a:ea typeface="Telegraf Bold"/>
              <a:cs typeface="Telegraf Bold"/>
              <a:sym typeface="Telegraf Bold"/>
            </a:endParaRPr>
          </a:p>
          <a:p>
            <a:pPr algn="l">
              <a:lnSpc>
                <a:spcPts val="7000"/>
              </a:lnSpc>
            </a:pPr>
            <a:r>
              <a:rPr lang="en-US" sz="5000" b="1" spc="125">
                <a:solidFill>
                  <a:srgbClr val="FFE06A"/>
                </a:solidFill>
                <a:latin typeface="Telegraf Bold"/>
                <a:ea typeface="Telegraf Bold"/>
                <a:cs typeface="Telegraf Bold"/>
                <a:sym typeface="Telegraf Bold"/>
              </a:rPr>
              <a:t>No doy mi consentimiento para tu entrada.</a:t>
            </a:r>
          </a:p>
        </p:txBody>
      </p:sp>
      <p:sp>
        <p:nvSpPr>
          <p:cNvPr id="12" name="TextBox 12"/>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757378" y="3616411"/>
            <a:ext cx="14842541" cy="4058930"/>
            <a:chOff x="0" y="0"/>
            <a:chExt cx="2299498" cy="628835"/>
          </a:xfrm>
        </p:grpSpPr>
        <p:sp>
          <p:nvSpPr>
            <p:cNvPr id="8" name="Freeform 8"/>
            <p:cNvSpPr/>
            <p:nvPr/>
          </p:nvSpPr>
          <p:spPr>
            <a:xfrm>
              <a:off x="0" y="0"/>
              <a:ext cx="2299498" cy="628835"/>
            </a:xfrm>
            <a:custGeom>
              <a:avLst/>
              <a:gdLst/>
              <a:ahLst/>
              <a:cxnLst/>
              <a:rect l="l" t="t" r="r" b="b"/>
              <a:pathLst>
                <a:path w="2299498" h="628835">
                  <a:moveTo>
                    <a:pt x="10432" y="0"/>
                  </a:moveTo>
                  <a:lnTo>
                    <a:pt x="2289066" y="0"/>
                  </a:lnTo>
                  <a:cubicBezTo>
                    <a:pt x="2294827" y="0"/>
                    <a:pt x="2299498" y="4671"/>
                    <a:pt x="2299498" y="10432"/>
                  </a:cubicBezTo>
                  <a:lnTo>
                    <a:pt x="2299498" y="618402"/>
                  </a:lnTo>
                  <a:cubicBezTo>
                    <a:pt x="2299498" y="621169"/>
                    <a:pt x="2298399" y="623823"/>
                    <a:pt x="2296443" y="625779"/>
                  </a:cubicBezTo>
                  <a:cubicBezTo>
                    <a:pt x="2294486" y="627735"/>
                    <a:pt x="2291833" y="628835"/>
                    <a:pt x="2289066" y="628835"/>
                  </a:cubicBezTo>
                  <a:lnTo>
                    <a:pt x="10432" y="628835"/>
                  </a:lnTo>
                  <a:cubicBezTo>
                    <a:pt x="7665" y="628835"/>
                    <a:pt x="5012" y="627735"/>
                    <a:pt x="3055" y="625779"/>
                  </a:cubicBezTo>
                  <a:cubicBezTo>
                    <a:pt x="1099" y="623823"/>
                    <a:pt x="0" y="621169"/>
                    <a:pt x="0" y="618402"/>
                  </a:cubicBezTo>
                  <a:lnTo>
                    <a:pt x="0" y="10432"/>
                  </a:lnTo>
                  <a:cubicBezTo>
                    <a:pt x="0" y="7665"/>
                    <a:pt x="1099" y="5012"/>
                    <a:pt x="3055" y="3055"/>
                  </a:cubicBezTo>
                  <a:cubicBezTo>
                    <a:pt x="5012" y="1099"/>
                    <a:pt x="7665" y="0"/>
                    <a:pt x="10432" y="0"/>
                  </a:cubicBezTo>
                  <a:close/>
                </a:path>
              </a:pathLst>
            </a:custGeom>
            <a:blipFill>
              <a:blip r:embed="rId2"/>
              <a:stretch>
                <a:fillRect t="-96144" b="-77780"/>
              </a:stretch>
            </a:blipFill>
          </p:spPr>
        </p:sp>
      </p:grpSp>
      <p:sp>
        <p:nvSpPr>
          <p:cNvPr id="9" name="TextBox 9"/>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0" name="TextBox 10"/>
          <p:cNvSpPr txBox="1"/>
          <p:nvPr/>
        </p:nvSpPr>
        <p:spPr>
          <a:xfrm>
            <a:off x="1757378" y="2016268"/>
            <a:ext cx="14327295"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ROLEPLAY ACTIVITY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619250"/>
            <a:ext cx="16230600" cy="7048500"/>
            <a:chOff x="0" y="0"/>
            <a:chExt cx="2514545" cy="1091997"/>
          </a:xfrm>
        </p:grpSpPr>
        <p:sp>
          <p:nvSpPr>
            <p:cNvPr id="6" name="Freeform 6"/>
            <p:cNvSpPr/>
            <p:nvPr/>
          </p:nvSpPr>
          <p:spPr>
            <a:xfrm>
              <a:off x="0" y="0"/>
              <a:ext cx="2514545" cy="1091997"/>
            </a:xfrm>
            <a:custGeom>
              <a:avLst/>
              <a:gdLst/>
              <a:ahLst/>
              <a:cxnLst/>
              <a:rect l="l" t="t" r="r" b="b"/>
              <a:pathLst>
                <a:path w="2514545" h="1091997">
                  <a:moveTo>
                    <a:pt x="0" y="0"/>
                  </a:moveTo>
                  <a:lnTo>
                    <a:pt x="2514545" y="0"/>
                  </a:lnTo>
                  <a:lnTo>
                    <a:pt x="2514545" y="1091997"/>
                  </a:lnTo>
                  <a:lnTo>
                    <a:pt x="0" y="1091997"/>
                  </a:lnTo>
                  <a:close/>
                </a:path>
              </a:pathLst>
            </a:custGeom>
            <a:blipFill>
              <a:blip r:embed="rId2"/>
              <a:stretch>
                <a:fillRect t="-26852" b="-26852"/>
              </a:stretch>
            </a:blipFill>
          </p:spPr>
        </p:sp>
      </p:grpSp>
      <p:grpSp>
        <p:nvGrpSpPr>
          <p:cNvPr id="7" name="Group 7"/>
          <p:cNvGrpSpPr/>
          <p:nvPr/>
        </p:nvGrpSpPr>
        <p:grpSpPr>
          <a:xfrm rot="-10800000">
            <a:off x="1028700" y="2887556"/>
            <a:ext cx="16230600" cy="5780194"/>
            <a:chOff x="0" y="0"/>
            <a:chExt cx="4274726" cy="1522356"/>
          </a:xfrm>
        </p:grpSpPr>
        <p:sp>
          <p:nvSpPr>
            <p:cNvPr id="8" name="Freeform 8"/>
            <p:cNvSpPr/>
            <p:nvPr/>
          </p:nvSpPr>
          <p:spPr>
            <a:xfrm>
              <a:off x="0" y="0"/>
              <a:ext cx="4274726" cy="1522356"/>
            </a:xfrm>
            <a:custGeom>
              <a:avLst/>
              <a:gdLst/>
              <a:ahLst/>
              <a:cxnLst/>
              <a:rect l="l" t="t" r="r" b="b"/>
              <a:pathLst>
                <a:path w="4274726" h="1522356">
                  <a:moveTo>
                    <a:pt x="0" y="0"/>
                  </a:moveTo>
                  <a:lnTo>
                    <a:pt x="4274726" y="0"/>
                  </a:lnTo>
                  <a:lnTo>
                    <a:pt x="4274726" y="1522356"/>
                  </a:lnTo>
                  <a:lnTo>
                    <a:pt x="0" y="1522356"/>
                  </a:lnTo>
                  <a:close/>
                </a:path>
              </a:pathLst>
            </a:custGeom>
            <a:gradFill rotWithShape="1">
              <a:gsLst>
                <a:gs pos="0">
                  <a:srgbClr val="000000">
                    <a:alpha val="55000"/>
                  </a:srgbClr>
                </a:gs>
                <a:gs pos="100000">
                  <a:srgbClr val="FFFFFF">
                    <a:alpha val="0"/>
                  </a:srgbClr>
                </a:gs>
              </a:gsLst>
              <a:lin ang="5400000"/>
            </a:gradFill>
          </p:spPr>
        </p:sp>
        <p:sp>
          <p:nvSpPr>
            <p:cNvPr id="9" name="TextBox 9"/>
            <p:cNvSpPr txBox="1"/>
            <p:nvPr/>
          </p:nvSpPr>
          <p:spPr>
            <a:xfrm>
              <a:off x="0" y="9525"/>
              <a:ext cx="4274726" cy="1512831"/>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161906" y="3057902"/>
            <a:ext cx="15900086" cy="4110909"/>
            <a:chOff x="0" y="0"/>
            <a:chExt cx="1363653" cy="352567"/>
          </a:xfrm>
        </p:grpSpPr>
        <p:sp>
          <p:nvSpPr>
            <p:cNvPr id="11" name="Freeform 11"/>
            <p:cNvSpPr/>
            <p:nvPr/>
          </p:nvSpPr>
          <p:spPr>
            <a:xfrm>
              <a:off x="0" y="0"/>
              <a:ext cx="1363653" cy="352567"/>
            </a:xfrm>
            <a:custGeom>
              <a:avLst/>
              <a:gdLst/>
              <a:ahLst/>
              <a:cxnLst/>
              <a:rect l="l" t="t" r="r" b="b"/>
              <a:pathLst>
                <a:path w="1363653" h="352567">
                  <a:moveTo>
                    <a:pt x="75698" y="0"/>
                  </a:moveTo>
                  <a:lnTo>
                    <a:pt x="1287955" y="0"/>
                  </a:lnTo>
                  <a:cubicBezTo>
                    <a:pt x="1329762" y="0"/>
                    <a:pt x="1363653" y="33891"/>
                    <a:pt x="1363653" y="75698"/>
                  </a:cubicBezTo>
                  <a:lnTo>
                    <a:pt x="1363653" y="276870"/>
                  </a:lnTo>
                  <a:cubicBezTo>
                    <a:pt x="1363653" y="318676"/>
                    <a:pt x="1329762" y="352567"/>
                    <a:pt x="1287955" y="352567"/>
                  </a:cubicBezTo>
                  <a:lnTo>
                    <a:pt x="75698" y="352567"/>
                  </a:lnTo>
                  <a:cubicBezTo>
                    <a:pt x="33891" y="352567"/>
                    <a:pt x="0" y="318676"/>
                    <a:pt x="0" y="276870"/>
                  </a:cubicBezTo>
                  <a:lnTo>
                    <a:pt x="0" y="75698"/>
                  </a:lnTo>
                  <a:cubicBezTo>
                    <a:pt x="0" y="33891"/>
                    <a:pt x="33891" y="0"/>
                    <a:pt x="75698" y="0"/>
                  </a:cubicBezTo>
                  <a:close/>
                </a:path>
              </a:pathLst>
            </a:custGeom>
            <a:solidFill>
              <a:srgbClr val="EF404E">
                <a:alpha val="49804"/>
              </a:srgbClr>
            </a:solidFill>
          </p:spPr>
        </p:sp>
        <p:sp>
          <p:nvSpPr>
            <p:cNvPr id="12" name="TextBox 12"/>
            <p:cNvSpPr txBox="1"/>
            <p:nvPr/>
          </p:nvSpPr>
          <p:spPr>
            <a:xfrm>
              <a:off x="0" y="9525"/>
              <a:ext cx="1363653" cy="343042"/>
            </a:xfrm>
            <a:prstGeom prst="rect">
              <a:avLst/>
            </a:prstGeom>
          </p:spPr>
          <p:txBody>
            <a:bodyPr lIns="50800" tIns="50800" rIns="50800" bIns="50800" rtlCol="0" anchor="ctr"/>
            <a:lstStyle/>
            <a:p>
              <a:pPr algn="ctr">
                <a:lnSpc>
                  <a:spcPts val="2004"/>
                </a:lnSpc>
              </a:pPr>
              <a:endParaRPr/>
            </a:p>
          </p:txBody>
        </p:sp>
      </p:grpSp>
      <p:sp>
        <p:nvSpPr>
          <p:cNvPr id="13" name="Freeform 13"/>
          <p:cNvSpPr/>
          <p:nvPr/>
        </p:nvSpPr>
        <p:spPr>
          <a:xfrm>
            <a:off x="6808199" y="2807699"/>
            <a:ext cx="4671602" cy="4671602"/>
          </a:xfrm>
          <a:custGeom>
            <a:avLst/>
            <a:gdLst/>
            <a:ahLst/>
            <a:cxnLst/>
            <a:rect l="l" t="t" r="r" b="b"/>
            <a:pathLst>
              <a:path w="4671602" h="4671602">
                <a:moveTo>
                  <a:pt x="0" y="0"/>
                </a:moveTo>
                <a:lnTo>
                  <a:pt x="4671602" y="0"/>
                </a:lnTo>
                <a:lnTo>
                  <a:pt x="4671602" y="4671602"/>
                </a:lnTo>
                <a:lnTo>
                  <a:pt x="0" y="4671602"/>
                </a:lnTo>
                <a:lnTo>
                  <a:pt x="0" y="0"/>
                </a:lnTo>
                <a:close/>
              </a:path>
            </a:pathLst>
          </a:custGeom>
          <a:blipFill>
            <a:blip r:embed="rId3"/>
            <a:stretch>
              <a:fillRect/>
            </a:stretch>
          </a:blipFill>
        </p:spPr>
      </p:sp>
      <p:sp>
        <p:nvSpPr>
          <p:cNvPr id="14" name="TextBox 14"/>
          <p:cNvSpPr txBox="1"/>
          <p:nvPr/>
        </p:nvSpPr>
        <p:spPr>
          <a:xfrm>
            <a:off x="1335311" y="1215962"/>
            <a:ext cx="5114486"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pic>
        <p:nvPicPr>
          <p:cNvPr id="15" name="Picture 15"/>
          <p:cNvPicPr>
            <a:picLocks noChangeAspect="1"/>
          </p:cNvPicPr>
          <p:nvPr/>
        </p:nvPicPr>
        <p:blipFill>
          <a:blip r:embed="rId4"/>
          <a:stretch>
            <a:fillRect/>
          </a:stretch>
        </p:blipFill>
        <p:spPr>
          <a:xfrm>
            <a:off x="2023779" y="2967520"/>
            <a:ext cx="3827720" cy="3827720"/>
          </a:xfrm>
          <a:prstGeom prst="rect">
            <a:avLst/>
          </a:prstGeom>
        </p:spPr>
      </p:pic>
      <p:sp>
        <p:nvSpPr>
          <p:cNvPr id="16" name="TextBox 16"/>
          <p:cNvSpPr txBox="1"/>
          <p:nvPr/>
        </p:nvSpPr>
        <p:spPr>
          <a:xfrm>
            <a:off x="2342756" y="6619388"/>
            <a:ext cx="3189767" cy="289031"/>
          </a:xfrm>
          <a:prstGeom prst="rect">
            <a:avLst/>
          </a:prstGeom>
        </p:spPr>
        <p:txBody>
          <a:bodyPr lIns="0" tIns="0" rIns="0" bIns="0" rtlCol="0" anchor="t">
            <a:spAutoFit/>
          </a:bodyPr>
          <a:lstStyle/>
          <a:p>
            <a:pPr algn="ctr">
              <a:lnSpc>
                <a:spcPts val="2004"/>
              </a:lnSpc>
              <a:spcBef>
                <a:spcPct val="0"/>
              </a:spcBef>
            </a:pPr>
            <a:r>
              <a:rPr lang="en-US" sz="2004" b="1" spc="50">
                <a:solidFill>
                  <a:srgbClr val="FFFFFF"/>
                </a:solidFill>
                <a:latin typeface="Telegraf Bold"/>
                <a:ea typeface="Telegraf Bold"/>
                <a:cs typeface="Telegraf Bold"/>
                <a:sym typeface="Telegraf Bold"/>
              </a:rPr>
              <a:t>KNOW YOUR RIGHTS</a:t>
            </a:r>
          </a:p>
        </p:txBody>
      </p:sp>
      <p:pic>
        <p:nvPicPr>
          <p:cNvPr id="17" name="Picture 17"/>
          <p:cNvPicPr>
            <a:picLocks noChangeAspect="1"/>
          </p:cNvPicPr>
          <p:nvPr/>
        </p:nvPicPr>
        <p:blipFill>
          <a:blip r:embed="rId5"/>
          <a:stretch>
            <a:fillRect/>
          </a:stretch>
        </p:blipFill>
        <p:spPr>
          <a:xfrm>
            <a:off x="12326181" y="2967520"/>
            <a:ext cx="3827720" cy="3827720"/>
          </a:xfrm>
          <a:prstGeom prst="rect">
            <a:avLst/>
          </a:prstGeom>
        </p:spPr>
      </p:pic>
      <p:sp>
        <p:nvSpPr>
          <p:cNvPr id="18" name="TextBox 18"/>
          <p:cNvSpPr txBox="1"/>
          <p:nvPr/>
        </p:nvSpPr>
        <p:spPr>
          <a:xfrm>
            <a:off x="12645158" y="6619388"/>
            <a:ext cx="3189767" cy="289031"/>
          </a:xfrm>
          <a:prstGeom prst="rect">
            <a:avLst/>
          </a:prstGeom>
        </p:spPr>
        <p:txBody>
          <a:bodyPr lIns="0" tIns="0" rIns="0" bIns="0" rtlCol="0" anchor="t">
            <a:spAutoFit/>
          </a:bodyPr>
          <a:lstStyle/>
          <a:p>
            <a:pPr algn="ctr">
              <a:lnSpc>
                <a:spcPts val="2004"/>
              </a:lnSpc>
              <a:spcBef>
                <a:spcPct val="0"/>
              </a:spcBef>
            </a:pPr>
            <a:r>
              <a:rPr lang="en-US" sz="2004" b="1" spc="50">
                <a:solidFill>
                  <a:srgbClr val="FFFFFF"/>
                </a:solidFill>
                <a:latin typeface="Telegraf Bold"/>
                <a:ea typeface="Telegraf Bold"/>
                <a:cs typeface="Telegraf Bold"/>
                <a:sym typeface="Telegraf Bold"/>
              </a:rPr>
              <a:t>REQUEST ASSISTANCE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757378" y="2002607"/>
            <a:ext cx="3329019" cy="6281787"/>
            <a:chOff x="0" y="0"/>
            <a:chExt cx="876779" cy="1654462"/>
          </a:xfrm>
        </p:grpSpPr>
        <p:sp>
          <p:nvSpPr>
            <p:cNvPr id="8" name="Freeform 8"/>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9" name="TextBox 9"/>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grpSp>
        <p:nvGrpSpPr>
          <p:cNvPr id="11" name="Group 11"/>
          <p:cNvGrpSpPr/>
          <p:nvPr/>
        </p:nvGrpSpPr>
        <p:grpSpPr>
          <a:xfrm>
            <a:off x="13314551" y="1996983"/>
            <a:ext cx="3329019" cy="6281787"/>
            <a:chOff x="0" y="0"/>
            <a:chExt cx="876779" cy="1654462"/>
          </a:xfrm>
        </p:grpSpPr>
        <p:sp>
          <p:nvSpPr>
            <p:cNvPr id="12" name="Freeform 12"/>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13" name="TextBox 13"/>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4" name="Group 14"/>
          <p:cNvGrpSpPr/>
          <p:nvPr/>
        </p:nvGrpSpPr>
        <p:grpSpPr>
          <a:xfrm>
            <a:off x="5609518" y="1996983"/>
            <a:ext cx="3329019" cy="6281787"/>
            <a:chOff x="0" y="0"/>
            <a:chExt cx="876779" cy="1654462"/>
          </a:xfrm>
        </p:grpSpPr>
        <p:sp>
          <p:nvSpPr>
            <p:cNvPr id="15" name="Freeform 15"/>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16" name="TextBox 16"/>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7" name="Group 17"/>
          <p:cNvGrpSpPr/>
          <p:nvPr/>
        </p:nvGrpSpPr>
        <p:grpSpPr>
          <a:xfrm>
            <a:off x="9462412" y="1996983"/>
            <a:ext cx="3329019" cy="6281787"/>
            <a:chOff x="0" y="0"/>
            <a:chExt cx="876779" cy="1654462"/>
          </a:xfrm>
        </p:grpSpPr>
        <p:sp>
          <p:nvSpPr>
            <p:cNvPr id="18" name="Freeform 18"/>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cap="rnd">
              <a:noFill/>
              <a:prstDash val="solid"/>
              <a:round/>
            </a:ln>
          </p:spPr>
        </p:sp>
        <p:sp>
          <p:nvSpPr>
            <p:cNvPr id="19" name="TextBox 19"/>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20" name="TextBox 20"/>
          <p:cNvSpPr txBox="1"/>
          <p:nvPr/>
        </p:nvSpPr>
        <p:spPr>
          <a:xfrm>
            <a:off x="5790860" y="2193608"/>
            <a:ext cx="2966334" cy="5661025"/>
          </a:xfrm>
          <a:prstGeom prst="rect">
            <a:avLst/>
          </a:prstGeom>
        </p:spPr>
        <p:txBody>
          <a:bodyPr lIns="0" tIns="0" rIns="0" bIns="0" rtlCol="0" anchor="t">
            <a:spAutoFit/>
          </a:bodyPr>
          <a:lstStyle/>
          <a:p>
            <a:pPr algn="l">
              <a:lnSpc>
                <a:spcPts val="5599"/>
              </a:lnSpc>
            </a:pPr>
            <a:r>
              <a:rPr lang="en-US" sz="3999" b="1" spc="99">
                <a:solidFill>
                  <a:srgbClr val="FFE06A"/>
                </a:solidFill>
                <a:latin typeface="Telegraf Bold"/>
                <a:ea typeface="Telegraf Bold"/>
                <a:cs typeface="Telegraf Bold"/>
                <a:sym typeface="Telegraf Bold"/>
              </a:rPr>
              <a:t>I want to remain silent.</a:t>
            </a:r>
          </a:p>
          <a:p>
            <a:pPr algn="l">
              <a:lnSpc>
                <a:spcPts val="5599"/>
              </a:lnSpc>
            </a:pPr>
            <a:endParaRPr lang="en-US" sz="3999" b="1" spc="99">
              <a:solidFill>
                <a:srgbClr val="FFE06A"/>
              </a:solidFill>
              <a:latin typeface="Telegraf Bold"/>
              <a:ea typeface="Telegraf Bold"/>
              <a:cs typeface="Telegraf Bold"/>
              <a:sym typeface="Telegraf Bold"/>
            </a:endParaRPr>
          </a:p>
          <a:p>
            <a:pPr algn="l">
              <a:lnSpc>
                <a:spcPts val="5599"/>
              </a:lnSpc>
            </a:pPr>
            <a:r>
              <a:rPr lang="en-US" sz="3999" b="1" spc="99">
                <a:solidFill>
                  <a:srgbClr val="FFE06A"/>
                </a:solidFill>
                <a:latin typeface="Telegraf Bold"/>
                <a:ea typeface="Telegraf Bold"/>
                <a:cs typeface="Telegraf Bold"/>
                <a:sym typeface="Telegraf Bold"/>
              </a:rPr>
              <a:t>Quiero permanec-er en silencio.</a:t>
            </a:r>
          </a:p>
        </p:txBody>
      </p:sp>
      <p:sp>
        <p:nvSpPr>
          <p:cNvPr id="21" name="TextBox 21"/>
          <p:cNvSpPr txBox="1"/>
          <p:nvPr/>
        </p:nvSpPr>
        <p:spPr>
          <a:xfrm>
            <a:off x="9682762" y="2203133"/>
            <a:ext cx="2888318" cy="5597642"/>
          </a:xfrm>
          <a:prstGeom prst="rect">
            <a:avLst/>
          </a:prstGeom>
        </p:spPr>
        <p:txBody>
          <a:bodyPr lIns="0" tIns="0" rIns="0" bIns="0" rtlCol="0" anchor="t">
            <a:spAutoFit/>
          </a:bodyPr>
          <a:lstStyle/>
          <a:p>
            <a:pPr algn="l">
              <a:lnSpc>
                <a:spcPts val="4893"/>
              </a:lnSpc>
            </a:pPr>
            <a:r>
              <a:rPr lang="en-US" sz="3495" b="1" spc="87">
                <a:solidFill>
                  <a:srgbClr val="FFE06A"/>
                </a:solidFill>
                <a:latin typeface="Telegraf Bold"/>
                <a:ea typeface="Telegraf Bold"/>
                <a:cs typeface="Telegraf Bold"/>
                <a:sym typeface="Telegraf Bold"/>
              </a:rPr>
              <a:t>I don’t consent to a search.</a:t>
            </a:r>
          </a:p>
          <a:p>
            <a:pPr algn="l">
              <a:lnSpc>
                <a:spcPts val="4893"/>
              </a:lnSpc>
            </a:pPr>
            <a:endParaRPr lang="en-US" sz="3495" b="1" spc="87">
              <a:solidFill>
                <a:srgbClr val="FFE06A"/>
              </a:solidFill>
              <a:latin typeface="Telegraf Bold"/>
              <a:ea typeface="Telegraf Bold"/>
              <a:cs typeface="Telegraf Bold"/>
              <a:sym typeface="Telegraf Bold"/>
            </a:endParaRPr>
          </a:p>
          <a:p>
            <a:pPr algn="l">
              <a:lnSpc>
                <a:spcPts val="4893"/>
              </a:lnSpc>
            </a:pPr>
            <a:r>
              <a:rPr lang="en-US" sz="3495" b="1" spc="87">
                <a:solidFill>
                  <a:srgbClr val="FFE06A"/>
                </a:solidFill>
                <a:latin typeface="Telegraf Bold"/>
                <a:ea typeface="Telegraf Bold"/>
                <a:cs typeface="Telegraf Bold"/>
                <a:sym typeface="Telegraf Bold"/>
              </a:rPr>
              <a:t>No doy mi consenti-miento para una búsqueda.</a:t>
            </a:r>
          </a:p>
        </p:txBody>
      </p:sp>
      <p:sp>
        <p:nvSpPr>
          <p:cNvPr id="22" name="TextBox 22"/>
          <p:cNvSpPr txBox="1"/>
          <p:nvPr/>
        </p:nvSpPr>
        <p:spPr>
          <a:xfrm>
            <a:off x="2060249" y="2184083"/>
            <a:ext cx="2723278" cy="5553076"/>
          </a:xfrm>
          <a:prstGeom prst="rect">
            <a:avLst/>
          </a:prstGeom>
        </p:spPr>
        <p:txBody>
          <a:bodyPr lIns="0" tIns="0" rIns="0" bIns="0" rtlCol="0" anchor="t">
            <a:spAutoFit/>
          </a:bodyPr>
          <a:lstStyle/>
          <a:p>
            <a:pPr algn="l">
              <a:lnSpc>
                <a:spcPts val="6299"/>
              </a:lnSpc>
            </a:pPr>
            <a:r>
              <a:rPr lang="en-US" sz="4499" b="1" spc="112">
                <a:solidFill>
                  <a:srgbClr val="FFE06A"/>
                </a:solidFill>
                <a:latin typeface="Telegraf Bold"/>
                <a:ea typeface="Telegraf Bold"/>
                <a:cs typeface="Telegraf Bold"/>
                <a:sym typeface="Telegraf Bold"/>
              </a:rPr>
              <a:t>Am I free to go?</a:t>
            </a:r>
          </a:p>
          <a:p>
            <a:pPr algn="l">
              <a:lnSpc>
                <a:spcPts val="6299"/>
              </a:lnSpc>
            </a:pPr>
            <a:endParaRPr lang="en-US" sz="4499" b="1" spc="112">
              <a:solidFill>
                <a:srgbClr val="FFE06A"/>
              </a:solidFill>
              <a:latin typeface="Telegraf Bold"/>
              <a:ea typeface="Telegraf Bold"/>
              <a:cs typeface="Telegraf Bold"/>
              <a:sym typeface="Telegraf Bold"/>
            </a:endParaRPr>
          </a:p>
          <a:p>
            <a:pPr algn="l">
              <a:lnSpc>
                <a:spcPts val="6299"/>
              </a:lnSpc>
            </a:pPr>
            <a:r>
              <a:rPr lang="en-US" sz="4499" b="1" spc="112">
                <a:solidFill>
                  <a:srgbClr val="FFE06A"/>
                </a:solidFill>
                <a:latin typeface="Telegraf Bold"/>
                <a:ea typeface="Telegraf Bold"/>
                <a:cs typeface="Telegraf Bold"/>
                <a:sym typeface="Telegraf Bold"/>
              </a:rPr>
              <a:t>¿Soy libre de irme?</a:t>
            </a:r>
          </a:p>
        </p:txBody>
      </p:sp>
      <p:sp>
        <p:nvSpPr>
          <p:cNvPr id="23" name="TextBox 23"/>
          <p:cNvSpPr txBox="1"/>
          <p:nvPr/>
        </p:nvSpPr>
        <p:spPr>
          <a:xfrm>
            <a:off x="13623206" y="2212658"/>
            <a:ext cx="2711710" cy="5756910"/>
          </a:xfrm>
          <a:prstGeom prst="rect">
            <a:avLst/>
          </a:prstGeom>
        </p:spPr>
        <p:txBody>
          <a:bodyPr lIns="0" tIns="0" rIns="0" bIns="0" rtlCol="0" anchor="t">
            <a:spAutoFit/>
          </a:bodyPr>
          <a:lstStyle/>
          <a:p>
            <a:pPr algn="l">
              <a:lnSpc>
                <a:spcPts val="5040"/>
              </a:lnSpc>
            </a:pPr>
            <a:r>
              <a:rPr lang="en-US" sz="3600" b="1" spc="90">
                <a:solidFill>
                  <a:srgbClr val="FFE06A"/>
                </a:solidFill>
                <a:latin typeface="Telegraf Bold"/>
                <a:ea typeface="Telegraf Bold"/>
                <a:cs typeface="Telegraf Bold"/>
                <a:sym typeface="Telegraf Bold"/>
              </a:rPr>
              <a:t>I want to speak to an attorney.</a:t>
            </a:r>
          </a:p>
          <a:p>
            <a:pPr algn="l">
              <a:lnSpc>
                <a:spcPts val="5040"/>
              </a:lnSpc>
            </a:pPr>
            <a:endParaRPr lang="en-US" sz="3600" b="1" spc="90">
              <a:solidFill>
                <a:srgbClr val="FFE06A"/>
              </a:solidFill>
              <a:latin typeface="Telegraf Bold"/>
              <a:ea typeface="Telegraf Bold"/>
              <a:cs typeface="Telegraf Bold"/>
              <a:sym typeface="Telegraf Bold"/>
            </a:endParaRPr>
          </a:p>
          <a:p>
            <a:pPr algn="l">
              <a:lnSpc>
                <a:spcPts val="5040"/>
              </a:lnSpc>
            </a:pPr>
            <a:r>
              <a:rPr lang="en-US" sz="3600" b="1" spc="90">
                <a:solidFill>
                  <a:srgbClr val="FFE06A"/>
                </a:solidFill>
                <a:latin typeface="Telegraf Bold"/>
                <a:ea typeface="Telegraf Bold"/>
                <a:cs typeface="Telegraf Bold"/>
                <a:sym typeface="Telegraf Bold"/>
              </a:rPr>
              <a:t>Quiero hablar con un abogado.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9761303" y="2002607"/>
            <a:ext cx="6507861" cy="6281787"/>
            <a:chOff x="0" y="0"/>
            <a:chExt cx="1714005" cy="1654462"/>
          </a:xfrm>
        </p:grpSpPr>
        <p:sp>
          <p:nvSpPr>
            <p:cNvPr id="8" name="Freeform 8"/>
            <p:cNvSpPr/>
            <p:nvPr/>
          </p:nvSpPr>
          <p:spPr>
            <a:xfrm>
              <a:off x="0" y="0"/>
              <a:ext cx="1714005" cy="1654462"/>
            </a:xfrm>
            <a:custGeom>
              <a:avLst/>
              <a:gdLst/>
              <a:ahLst/>
              <a:cxnLst/>
              <a:rect l="l" t="t" r="r" b="b"/>
              <a:pathLst>
                <a:path w="1714005" h="1654462">
                  <a:moveTo>
                    <a:pt x="35689" y="0"/>
                  </a:moveTo>
                  <a:lnTo>
                    <a:pt x="1678316" y="0"/>
                  </a:lnTo>
                  <a:cubicBezTo>
                    <a:pt x="1687781" y="0"/>
                    <a:pt x="1696859" y="3760"/>
                    <a:pt x="1703552" y="10453"/>
                  </a:cubicBezTo>
                  <a:cubicBezTo>
                    <a:pt x="1710245" y="17146"/>
                    <a:pt x="1714005" y="26224"/>
                    <a:pt x="1714005" y="35689"/>
                  </a:cubicBezTo>
                  <a:lnTo>
                    <a:pt x="1714005" y="1618774"/>
                  </a:lnTo>
                  <a:cubicBezTo>
                    <a:pt x="1714005" y="1638484"/>
                    <a:pt x="1698026" y="1654462"/>
                    <a:pt x="1678316" y="1654462"/>
                  </a:cubicBezTo>
                  <a:lnTo>
                    <a:pt x="35689" y="1654462"/>
                  </a:lnTo>
                  <a:cubicBezTo>
                    <a:pt x="15978" y="1654462"/>
                    <a:pt x="0" y="1638484"/>
                    <a:pt x="0" y="1618774"/>
                  </a:cubicBezTo>
                  <a:lnTo>
                    <a:pt x="0" y="35689"/>
                  </a:lnTo>
                  <a:cubicBezTo>
                    <a:pt x="0" y="15978"/>
                    <a:pt x="15978" y="0"/>
                    <a:pt x="35689" y="0"/>
                  </a:cubicBezTo>
                  <a:close/>
                </a:path>
              </a:pathLst>
            </a:custGeom>
            <a:solidFill>
              <a:srgbClr val="EF404E"/>
            </a:solidFill>
            <a:ln cap="rnd">
              <a:noFill/>
              <a:prstDash val="solid"/>
              <a:round/>
            </a:ln>
          </p:spPr>
        </p:sp>
        <p:sp>
          <p:nvSpPr>
            <p:cNvPr id="9" name="TextBox 9"/>
            <p:cNvSpPr txBox="1"/>
            <p:nvPr/>
          </p:nvSpPr>
          <p:spPr>
            <a:xfrm>
              <a:off x="0" y="9525"/>
              <a:ext cx="1714005" cy="1644937"/>
            </a:xfrm>
            <a:prstGeom prst="rect">
              <a:avLst/>
            </a:prstGeom>
          </p:spPr>
          <p:txBody>
            <a:bodyPr lIns="50800" tIns="50800" rIns="50800" bIns="50800" rtlCol="0" anchor="ctr"/>
            <a:lstStyle/>
            <a:p>
              <a:pPr algn="ctr">
                <a:lnSpc>
                  <a:spcPts val="2004"/>
                </a:lnSpc>
              </a:pPr>
              <a:endParaRPr/>
            </a:p>
          </p:txBody>
        </p:sp>
      </p:grpSp>
      <p:sp>
        <p:nvSpPr>
          <p:cNvPr id="10" name="Freeform 10"/>
          <p:cNvSpPr/>
          <p:nvPr/>
        </p:nvSpPr>
        <p:spPr>
          <a:xfrm>
            <a:off x="2011626" y="1966467"/>
            <a:ext cx="6225522" cy="6225522"/>
          </a:xfrm>
          <a:custGeom>
            <a:avLst/>
            <a:gdLst/>
            <a:ahLst/>
            <a:cxnLst/>
            <a:rect l="l" t="t" r="r" b="b"/>
            <a:pathLst>
              <a:path w="6225522" h="6225522">
                <a:moveTo>
                  <a:pt x="0" y="0"/>
                </a:moveTo>
                <a:lnTo>
                  <a:pt x="6225523" y="0"/>
                </a:lnTo>
                <a:lnTo>
                  <a:pt x="6225523" y="6225522"/>
                </a:lnTo>
                <a:lnTo>
                  <a:pt x="0" y="6225522"/>
                </a:lnTo>
                <a:lnTo>
                  <a:pt x="0" y="0"/>
                </a:lnTo>
                <a:close/>
              </a:path>
            </a:pathLst>
          </a:custGeom>
          <a:blipFill>
            <a:blip r:embed="rId2"/>
            <a:stretch>
              <a:fillRect/>
            </a:stretch>
          </a:blipFill>
        </p:spPr>
      </p:sp>
      <p:sp>
        <p:nvSpPr>
          <p:cNvPr id="11" name="TextBox 11"/>
          <p:cNvSpPr txBox="1"/>
          <p:nvPr/>
        </p:nvSpPr>
        <p:spPr>
          <a:xfrm>
            <a:off x="10069955" y="2323328"/>
            <a:ext cx="5890558" cy="5349875"/>
          </a:xfrm>
          <a:prstGeom prst="rect">
            <a:avLst/>
          </a:prstGeom>
        </p:spPr>
        <p:txBody>
          <a:bodyPr lIns="0" tIns="0" rIns="0" bIns="0" rtlCol="0" anchor="t">
            <a:spAutoFit/>
          </a:bodyPr>
          <a:lstStyle/>
          <a:p>
            <a:pPr algn="l">
              <a:lnSpc>
                <a:spcPts val="7000"/>
              </a:lnSpc>
            </a:pPr>
            <a:r>
              <a:rPr lang="en-US" sz="5000" b="1" spc="125">
                <a:solidFill>
                  <a:srgbClr val="FFE06A"/>
                </a:solidFill>
                <a:latin typeface="Telegraf Bold"/>
                <a:ea typeface="Telegraf Bold"/>
                <a:cs typeface="Telegraf Bold"/>
                <a:sym typeface="Telegraf Bold"/>
              </a:rPr>
              <a:t>I don’t consent to your entry.</a:t>
            </a:r>
          </a:p>
          <a:p>
            <a:pPr algn="l">
              <a:lnSpc>
                <a:spcPts val="7000"/>
              </a:lnSpc>
            </a:pPr>
            <a:endParaRPr lang="en-US" sz="5000" b="1" spc="125">
              <a:solidFill>
                <a:srgbClr val="FFE06A"/>
              </a:solidFill>
              <a:latin typeface="Telegraf Bold"/>
              <a:ea typeface="Telegraf Bold"/>
              <a:cs typeface="Telegraf Bold"/>
              <a:sym typeface="Telegraf Bold"/>
            </a:endParaRPr>
          </a:p>
          <a:p>
            <a:pPr algn="l">
              <a:lnSpc>
                <a:spcPts val="7000"/>
              </a:lnSpc>
            </a:pPr>
            <a:r>
              <a:rPr lang="en-US" sz="5000" b="1" spc="125">
                <a:solidFill>
                  <a:srgbClr val="FFE06A"/>
                </a:solidFill>
                <a:latin typeface="Telegraf Bold"/>
                <a:ea typeface="Telegraf Bold"/>
                <a:cs typeface="Telegraf Bold"/>
                <a:sym typeface="Telegraf Bold"/>
              </a:rPr>
              <a:t>No doy mi consentimiento para tu entrada.</a:t>
            </a:r>
          </a:p>
        </p:txBody>
      </p:sp>
      <p:sp>
        <p:nvSpPr>
          <p:cNvPr id="12" name="TextBox 12"/>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693640"/>
            <a:chOff x="0" y="0"/>
            <a:chExt cx="3963514" cy="1236185"/>
          </a:xfrm>
        </p:grpSpPr>
        <p:sp>
          <p:nvSpPr>
            <p:cNvPr id="8" name="Freeform 8"/>
            <p:cNvSpPr/>
            <p:nvPr/>
          </p:nvSpPr>
          <p:spPr>
            <a:xfrm>
              <a:off x="0" y="0"/>
              <a:ext cx="3963514" cy="1236185"/>
            </a:xfrm>
            <a:custGeom>
              <a:avLst/>
              <a:gdLst/>
              <a:ahLst/>
              <a:cxnLst/>
              <a:rect l="l" t="t" r="r" b="b"/>
              <a:pathLst>
                <a:path w="3963514" h="1236185">
                  <a:moveTo>
                    <a:pt x="15433" y="0"/>
                  </a:moveTo>
                  <a:lnTo>
                    <a:pt x="3948080" y="0"/>
                  </a:lnTo>
                  <a:cubicBezTo>
                    <a:pt x="3952173" y="0"/>
                    <a:pt x="3956099" y="1626"/>
                    <a:pt x="3958994" y="4520"/>
                  </a:cubicBezTo>
                  <a:cubicBezTo>
                    <a:pt x="3961888" y="7415"/>
                    <a:pt x="3963514" y="11340"/>
                    <a:pt x="3963514" y="15433"/>
                  </a:cubicBezTo>
                  <a:lnTo>
                    <a:pt x="3963514" y="1220752"/>
                  </a:lnTo>
                  <a:cubicBezTo>
                    <a:pt x="3963514" y="1229275"/>
                    <a:pt x="3956604" y="1236185"/>
                    <a:pt x="3948080" y="1236185"/>
                  </a:cubicBezTo>
                  <a:lnTo>
                    <a:pt x="15433" y="1236185"/>
                  </a:lnTo>
                  <a:cubicBezTo>
                    <a:pt x="11340" y="1236185"/>
                    <a:pt x="7415" y="1234559"/>
                    <a:pt x="4520" y="1231665"/>
                  </a:cubicBezTo>
                  <a:cubicBezTo>
                    <a:pt x="1626" y="1228770"/>
                    <a:pt x="0" y="1224845"/>
                    <a:pt x="0" y="1220752"/>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26660"/>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1" name="TextBox 11"/>
          <p:cNvSpPr txBox="1"/>
          <p:nvPr/>
        </p:nvSpPr>
        <p:spPr>
          <a:xfrm>
            <a:off x="9000684" y="4206609"/>
            <a:ext cx="7237982" cy="3219979"/>
          </a:xfrm>
          <a:prstGeom prst="rect">
            <a:avLst/>
          </a:prstGeom>
        </p:spPr>
        <p:txBody>
          <a:bodyPr lIns="0" tIns="0" rIns="0" bIns="0" rtlCol="0" anchor="t">
            <a:spAutoFit/>
          </a:bodyPr>
          <a:lstStyle/>
          <a:p>
            <a:pPr algn="l">
              <a:lnSpc>
                <a:spcPts val="3645"/>
              </a:lnSpc>
            </a:pPr>
            <a:r>
              <a:rPr lang="en-US" sz="2604" spc="65">
                <a:solidFill>
                  <a:srgbClr val="130F54"/>
                </a:solidFill>
                <a:latin typeface="Telegraf"/>
                <a:ea typeface="Telegraf"/>
                <a:cs typeface="Telegraf"/>
                <a:sym typeface="Telegraf"/>
              </a:rPr>
              <a:t>To ask for your immigration documents, an officer must have a reasonable suspicion of a crime or a violation of immigration law. </a:t>
            </a:r>
            <a:r>
              <a:rPr lang="en-US" sz="2604" b="1" spc="65">
                <a:solidFill>
                  <a:srgbClr val="EF404E"/>
                </a:solidFill>
                <a:latin typeface="Telegraf Bold"/>
                <a:ea typeface="Telegraf Bold"/>
                <a:cs typeface="Telegraf Bold"/>
                <a:sym typeface="Telegraf Bold"/>
              </a:rPr>
              <a:t>If you do not answer any questions, law enforcement will not have a valid reason to ask for your immigration documents.</a:t>
            </a:r>
          </a:p>
          <a:p>
            <a:pPr algn="l">
              <a:lnSpc>
                <a:spcPts val="3645"/>
              </a:lnSpc>
            </a:pPr>
            <a:endParaRPr lang="en-US" sz="2604" b="1" spc="65">
              <a:solidFill>
                <a:srgbClr val="EF404E"/>
              </a:solidFill>
              <a:latin typeface="Telegraf Bold"/>
              <a:ea typeface="Telegraf Bold"/>
              <a:cs typeface="Telegraf Bold"/>
              <a:sym typeface="Telegraf Bold"/>
            </a:endParaRPr>
          </a:p>
        </p:txBody>
      </p:sp>
      <p:sp>
        <p:nvSpPr>
          <p:cNvPr id="12" name="TextBox 12"/>
          <p:cNvSpPr txBox="1"/>
          <p:nvPr/>
        </p:nvSpPr>
        <p:spPr>
          <a:xfrm>
            <a:off x="1876020" y="3749409"/>
            <a:ext cx="6577722" cy="4134379"/>
          </a:xfrm>
          <a:prstGeom prst="rect">
            <a:avLst/>
          </a:prstGeom>
        </p:spPr>
        <p:txBody>
          <a:bodyPr lIns="0" tIns="0" rIns="0" bIns="0" rtlCol="0" anchor="t">
            <a:spAutoFit/>
          </a:bodyPr>
          <a:lstStyle/>
          <a:p>
            <a:pPr algn="l">
              <a:lnSpc>
                <a:spcPts val="3645"/>
              </a:lnSpc>
            </a:pPr>
            <a:r>
              <a:rPr lang="en-US" sz="2604" b="1" spc="65">
                <a:solidFill>
                  <a:srgbClr val="EF404E"/>
                </a:solidFill>
                <a:latin typeface="Telegraf Bold"/>
                <a:ea typeface="Telegraf Bold"/>
                <a:cs typeface="Telegraf Bold"/>
                <a:sym typeface="Telegraf Bold"/>
              </a:rPr>
              <a:t>You have the right to remain silent</a:t>
            </a:r>
            <a:r>
              <a:rPr lang="en-US" sz="2604" spc="65">
                <a:solidFill>
                  <a:srgbClr val="130F54"/>
                </a:solidFill>
                <a:latin typeface="Telegraf"/>
                <a:ea typeface="Telegraf"/>
                <a:cs typeface="Telegraf"/>
                <a:sym typeface="Telegraf"/>
              </a:rPr>
              <a:t> and do not have to discuss your immigration or citizenship status with police, immigration agents, or other officials.</a:t>
            </a:r>
          </a:p>
          <a:p>
            <a:pPr algn="l">
              <a:lnSpc>
                <a:spcPts val="3645"/>
              </a:lnSpc>
            </a:pPr>
            <a:endParaRPr lang="en-US" sz="2604" spc="65">
              <a:solidFill>
                <a:srgbClr val="130F54"/>
              </a:solidFill>
              <a:latin typeface="Telegraf"/>
              <a:ea typeface="Telegraf"/>
              <a:cs typeface="Telegraf"/>
              <a:sym typeface="Telegraf"/>
            </a:endParaRPr>
          </a:p>
          <a:p>
            <a:pPr algn="l">
              <a:lnSpc>
                <a:spcPts val="3645"/>
              </a:lnSpc>
            </a:pPr>
            <a:r>
              <a:rPr lang="en-US" sz="2604" spc="65">
                <a:solidFill>
                  <a:srgbClr val="130F54"/>
                </a:solidFill>
                <a:latin typeface="Telegraf"/>
                <a:ea typeface="Telegraf"/>
                <a:cs typeface="Telegraf"/>
                <a:sym typeface="Telegraf"/>
              </a:rPr>
              <a:t>If you want to exercise your right to remain silent, </a:t>
            </a:r>
            <a:r>
              <a:rPr lang="en-US" sz="2604" b="1" spc="65">
                <a:solidFill>
                  <a:srgbClr val="EF404E"/>
                </a:solidFill>
                <a:latin typeface="Telegraf Bold"/>
                <a:ea typeface="Telegraf Bold"/>
                <a:cs typeface="Telegraf Bold"/>
                <a:sym typeface="Telegraf Bold"/>
              </a:rPr>
              <a:t>say so out loud: “I want to remain silent.”</a:t>
            </a:r>
          </a:p>
        </p:txBody>
      </p:sp>
      <p:grpSp>
        <p:nvGrpSpPr>
          <p:cNvPr id="13" name="Group 13"/>
          <p:cNvGrpSpPr/>
          <p:nvPr/>
        </p:nvGrpSpPr>
        <p:grpSpPr>
          <a:xfrm>
            <a:off x="10543837" y="1907377"/>
            <a:ext cx="6126192" cy="1320950"/>
            <a:chOff x="0" y="0"/>
            <a:chExt cx="949107" cy="204650"/>
          </a:xfrm>
        </p:grpSpPr>
        <p:sp>
          <p:nvSpPr>
            <p:cNvPr id="14" name="Freeform 14"/>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5" name="Freeform 15"/>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YOUR RIGHTS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YOUR RIGHTS</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23710" y="3852682"/>
            <a:ext cx="6474565" cy="3986424"/>
          </a:xfrm>
          <a:prstGeom prst="rect">
            <a:avLst/>
          </a:prstGeom>
        </p:spPr>
        <p:txBody>
          <a:bodyPr lIns="0" tIns="0" rIns="0" bIns="0" rtlCol="0" anchor="t">
            <a:spAutoFit/>
          </a:bodyPr>
          <a:lstStyle/>
          <a:p>
            <a:pPr algn="l">
              <a:lnSpc>
                <a:spcPts val="3925"/>
              </a:lnSpc>
            </a:pPr>
            <a:r>
              <a:rPr lang="en-US" sz="2804" spc="70">
                <a:solidFill>
                  <a:srgbClr val="130F54"/>
                </a:solidFill>
                <a:latin typeface="Telegraf"/>
                <a:ea typeface="Telegraf"/>
                <a:cs typeface="Telegraf"/>
                <a:sym typeface="Telegraf"/>
              </a:rPr>
              <a:t>You do not have to answer any questions by law enforcement without an attorney present.</a:t>
            </a:r>
          </a:p>
          <a:p>
            <a:pPr algn="l">
              <a:lnSpc>
                <a:spcPts val="3925"/>
              </a:lnSpc>
            </a:pPr>
            <a:endParaRPr lang="en-US" sz="2804" spc="70">
              <a:solidFill>
                <a:srgbClr val="130F54"/>
              </a:solidFill>
              <a:latin typeface="Telegraf"/>
              <a:ea typeface="Telegraf"/>
              <a:cs typeface="Telegraf"/>
              <a:sym typeface="Telegraf"/>
            </a:endParaRPr>
          </a:p>
          <a:p>
            <a:pPr algn="l">
              <a:lnSpc>
                <a:spcPts val="3925"/>
              </a:lnSpc>
            </a:pPr>
            <a:r>
              <a:rPr lang="en-US" sz="2804" spc="70">
                <a:solidFill>
                  <a:srgbClr val="130F54"/>
                </a:solidFill>
                <a:latin typeface="Telegraf"/>
                <a:ea typeface="Telegraf"/>
                <a:cs typeface="Telegraf"/>
                <a:sym typeface="Telegraf"/>
              </a:rPr>
              <a:t>If the police or ICE question you, assert your right to remain silent and tell them </a:t>
            </a:r>
            <a:r>
              <a:rPr lang="en-US" sz="2804" b="1" spc="70">
                <a:solidFill>
                  <a:srgbClr val="EF404E"/>
                </a:solidFill>
                <a:latin typeface="Telegraf Bold"/>
                <a:ea typeface="Telegraf Bold"/>
                <a:cs typeface="Telegraf Bold"/>
                <a:sym typeface="Telegraf Bold"/>
              </a:rPr>
              <a:t>“I want to speak to an attorney.”</a:t>
            </a:r>
          </a:p>
        </p:txBody>
      </p:sp>
      <p:sp>
        <p:nvSpPr>
          <p:cNvPr id="16" name="TextBox 16"/>
          <p:cNvSpPr txBox="1"/>
          <p:nvPr/>
        </p:nvSpPr>
        <p:spPr>
          <a:xfrm>
            <a:off x="9269797" y="4339257"/>
            <a:ext cx="7120290" cy="2500524"/>
          </a:xfrm>
          <a:prstGeom prst="rect">
            <a:avLst/>
          </a:prstGeom>
        </p:spPr>
        <p:txBody>
          <a:bodyPr lIns="0" tIns="0" rIns="0" bIns="0" rtlCol="0" anchor="t">
            <a:spAutoFit/>
          </a:bodyPr>
          <a:lstStyle/>
          <a:p>
            <a:pPr algn="l">
              <a:lnSpc>
                <a:spcPts val="3925"/>
              </a:lnSpc>
            </a:pPr>
            <a:r>
              <a:rPr lang="en-US" sz="2804" b="1" spc="70">
                <a:solidFill>
                  <a:srgbClr val="EF404E"/>
                </a:solidFill>
                <a:latin typeface="Telegraf Bold"/>
                <a:ea typeface="Telegraf Bold"/>
                <a:cs typeface="Telegraf Bold"/>
                <a:sym typeface="Telegraf Bold"/>
              </a:rPr>
              <a:t>Do NOT lie about your citizenship status or provide fake documents.</a:t>
            </a:r>
          </a:p>
          <a:p>
            <a:pPr algn="l">
              <a:lnSpc>
                <a:spcPts val="3925"/>
              </a:lnSpc>
            </a:pPr>
            <a:endParaRPr lang="en-US" sz="2804" b="1" spc="70">
              <a:solidFill>
                <a:srgbClr val="EF404E"/>
              </a:solidFill>
              <a:latin typeface="Telegraf Bold"/>
              <a:ea typeface="Telegraf Bold"/>
              <a:cs typeface="Telegraf Bold"/>
              <a:sym typeface="Telegraf Bold"/>
            </a:endParaRPr>
          </a:p>
          <a:p>
            <a:pPr algn="l">
              <a:lnSpc>
                <a:spcPts val="3925"/>
              </a:lnSpc>
            </a:pPr>
            <a:r>
              <a:rPr lang="en-US" sz="2804" b="1" spc="70">
                <a:solidFill>
                  <a:srgbClr val="EF404E"/>
                </a:solidFill>
                <a:latin typeface="Telegraf Bold"/>
                <a:ea typeface="Telegraf Bold"/>
                <a:cs typeface="Telegraf Bold"/>
                <a:sym typeface="Telegraf Bold"/>
              </a:rPr>
              <a:t>Do NOT sign anything unless you have spoken to an attorney.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2"/>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EXCEPTIONS</a:t>
            </a:r>
          </a:p>
        </p:txBody>
      </p:sp>
      <p:sp>
        <p:nvSpPr>
          <p:cNvPr id="14" name="TextBox 14"/>
          <p:cNvSpPr txBox="1"/>
          <p:nvPr/>
        </p:nvSpPr>
        <p:spPr>
          <a:xfrm>
            <a:off x="1890574" y="3658372"/>
            <a:ext cx="8225121" cy="43940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you are arrested by the police, you have the right to a government-provided attorney; if you are arrested by ICE you have the right to an attorney, </a:t>
            </a:r>
            <a:r>
              <a:rPr lang="en-US" sz="2504" b="1" spc="62">
                <a:solidFill>
                  <a:srgbClr val="EF404E"/>
                </a:solidFill>
                <a:latin typeface="Telegraf Bold"/>
                <a:ea typeface="Telegraf Bold"/>
                <a:cs typeface="Telegraf Bold"/>
                <a:sym typeface="Telegraf Bold"/>
              </a:rPr>
              <a:t>BUT the government does not have to provide one.</a:t>
            </a:r>
          </a:p>
          <a:p>
            <a:pPr algn="l">
              <a:lnSpc>
                <a:spcPts val="3505"/>
              </a:lnSpc>
            </a:pPr>
            <a:endParaRPr lang="en-US" sz="2504" b="1" spc="62">
              <a:solidFill>
                <a:srgbClr val="EF404E"/>
              </a:solidFill>
              <a:latin typeface="Telegraf Bold"/>
              <a:ea typeface="Telegraf Bold"/>
              <a:cs typeface="Telegraf Bold"/>
              <a:sym typeface="Telegraf Bold"/>
            </a:endParaRPr>
          </a:p>
          <a:p>
            <a:pPr algn="l">
              <a:lnSpc>
                <a:spcPts val="3505"/>
              </a:lnSpc>
            </a:pPr>
            <a:r>
              <a:rPr lang="en-US" sz="2504" spc="62">
                <a:solidFill>
                  <a:srgbClr val="130F54"/>
                </a:solidFill>
                <a:latin typeface="Telegraf"/>
                <a:ea typeface="Telegraf"/>
                <a:cs typeface="Telegraf"/>
                <a:sym typeface="Telegraf"/>
              </a:rPr>
              <a:t>In Minnesota, you do not have to provide your name to law enforcement unless they suspect you of a crime,</a:t>
            </a:r>
            <a:r>
              <a:rPr lang="en-US" sz="2504" b="1" spc="62">
                <a:solidFill>
                  <a:srgbClr val="EF404E"/>
                </a:solidFill>
                <a:latin typeface="Telegraf Bold"/>
                <a:ea typeface="Telegraf Bold"/>
                <a:cs typeface="Telegraf Bold"/>
                <a:sym typeface="Telegraf Bold"/>
              </a:rPr>
              <a:t> BUT in some other states you do </a:t>
            </a:r>
            <a:r>
              <a:rPr lang="en-US" sz="2504" spc="62">
                <a:solidFill>
                  <a:srgbClr val="130F54"/>
                </a:solidFill>
                <a:latin typeface="Telegraf"/>
                <a:ea typeface="Telegraf"/>
                <a:cs typeface="Telegraf"/>
                <a:sym typeface="Telegraf"/>
              </a:rPr>
              <a:t>(like North Dakota or Wisconsin).</a:t>
            </a:r>
          </a:p>
        </p:txBody>
      </p:sp>
      <p:sp>
        <p:nvSpPr>
          <p:cNvPr id="15" name="TextBox 15"/>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6" name="TextBox 16"/>
          <p:cNvSpPr txBox="1"/>
          <p:nvPr/>
        </p:nvSpPr>
        <p:spPr>
          <a:xfrm>
            <a:off x="10543837" y="4062464"/>
            <a:ext cx="5901999" cy="35177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an immigration agent asks to search you, you have the right to say no.</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spc="62">
                <a:solidFill>
                  <a:srgbClr val="130F54"/>
                </a:solidFill>
                <a:latin typeface="Telegraf"/>
                <a:ea typeface="Telegraf"/>
                <a:cs typeface="Telegraf"/>
                <a:sym typeface="Telegraf"/>
              </a:rPr>
              <a:t>You do not have to consent to a search by law enforcement, </a:t>
            </a:r>
            <a:r>
              <a:rPr lang="en-US" sz="2504" b="1" spc="62">
                <a:solidFill>
                  <a:srgbClr val="EF404E"/>
                </a:solidFill>
                <a:latin typeface="Telegraf Bold"/>
                <a:ea typeface="Telegraf Bold"/>
                <a:cs typeface="Telegraf Bold"/>
                <a:sym typeface="Telegraf Bold"/>
              </a:rPr>
              <a:t>BUT they may pat you down if they suspect a weapon.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KNOW YOUR WARRANTS</a:t>
            </a:r>
          </a:p>
        </p:txBody>
      </p:sp>
      <p:grpSp>
        <p:nvGrpSpPr>
          <p:cNvPr id="8" name="Group 8"/>
          <p:cNvGrpSpPr/>
          <p:nvPr/>
        </p:nvGrpSpPr>
        <p:grpSpPr>
          <a:xfrm>
            <a:off x="1615312" y="3279124"/>
            <a:ext cx="15343196" cy="4828850"/>
            <a:chOff x="0" y="0"/>
            <a:chExt cx="4041006" cy="1271796"/>
          </a:xfrm>
        </p:grpSpPr>
        <p:sp>
          <p:nvSpPr>
            <p:cNvPr id="9" name="Freeform 9"/>
            <p:cNvSpPr/>
            <p:nvPr/>
          </p:nvSpPr>
          <p:spPr>
            <a:xfrm>
              <a:off x="0" y="0"/>
              <a:ext cx="4041006" cy="1271796"/>
            </a:xfrm>
            <a:custGeom>
              <a:avLst/>
              <a:gdLst/>
              <a:ahLst/>
              <a:cxnLst/>
              <a:rect l="l" t="t" r="r" b="b"/>
              <a:pathLst>
                <a:path w="4041006" h="1271796">
                  <a:moveTo>
                    <a:pt x="15137" y="0"/>
                  </a:moveTo>
                  <a:lnTo>
                    <a:pt x="4025869" y="0"/>
                  </a:lnTo>
                  <a:cubicBezTo>
                    <a:pt x="4034229" y="0"/>
                    <a:pt x="4041006" y="6777"/>
                    <a:pt x="4041006" y="15137"/>
                  </a:cubicBezTo>
                  <a:lnTo>
                    <a:pt x="4041006" y="1256658"/>
                  </a:lnTo>
                  <a:cubicBezTo>
                    <a:pt x="4041006" y="1260673"/>
                    <a:pt x="4039412" y="1264523"/>
                    <a:pt x="4036573" y="1267362"/>
                  </a:cubicBezTo>
                  <a:cubicBezTo>
                    <a:pt x="4033734" y="1270201"/>
                    <a:pt x="4029883" y="1271796"/>
                    <a:pt x="4025869" y="1271796"/>
                  </a:cubicBezTo>
                  <a:lnTo>
                    <a:pt x="15137" y="1271796"/>
                  </a:lnTo>
                  <a:cubicBezTo>
                    <a:pt x="6777" y="1271796"/>
                    <a:pt x="0" y="1265019"/>
                    <a:pt x="0" y="1256658"/>
                  </a:cubicBezTo>
                  <a:lnTo>
                    <a:pt x="0" y="15137"/>
                  </a:lnTo>
                  <a:cubicBezTo>
                    <a:pt x="0" y="11123"/>
                    <a:pt x="1595" y="7273"/>
                    <a:pt x="4434" y="4434"/>
                  </a:cubicBezTo>
                  <a:cubicBezTo>
                    <a:pt x="7273" y="1595"/>
                    <a:pt x="11123" y="0"/>
                    <a:pt x="15137" y="0"/>
                  </a:cubicBezTo>
                  <a:close/>
                </a:path>
              </a:pathLst>
            </a:custGeom>
            <a:solidFill>
              <a:srgbClr val="FFE06A"/>
            </a:solidFill>
            <a:ln cap="rnd">
              <a:noFill/>
              <a:prstDash val="solid"/>
              <a:round/>
            </a:ln>
          </p:spPr>
        </p:sp>
        <p:sp>
          <p:nvSpPr>
            <p:cNvPr id="10" name="TextBox 10"/>
            <p:cNvSpPr txBox="1"/>
            <p:nvPr/>
          </p:nvSpPr>
          <p:spPr>
            <a:xfrm>
              <a:off x="0" y="9525"/>
              <a:ext cx="4041006" cy="1262271"/>
            </a:xfrm>
            <a:prstGeom prst="rect">
              <a:avLst/>
            </a:prstGeom>
          </p:spPr>
          <p:txBody>
            <a:bodyPr lIns="50800" tIns="50800" rIns="50800" bIns="50800" rtlCol="0" anchor="ctr"/>
            <a:lstStyle/>
            <a:p>
              <a:pPr algn="ctr">
                <a:lnSpc>
                  <a:spcPts val="2004"/>
                </a:lnSpc>
              </a:pPr>
              <a:endParaRPr/>
            </a:p>
          </p:txBody>
        </p:sp>
      </p:grpSp>
      <p:sp>
        <p:nvSpPr>
          <p:cNvPr id="11" name="TextBox 11"/>
          <p:cNvSpPr txBox="1"/>
          <p:nvPr/>
        </p:nvSpPr>
        <p:spPr>
          <a:xfrm>
            <a:off x="1883839" y="3521161"/>
            <a:ext cx="14806141" cy="4481830"/>
          </a:xfrm>
          <a:prstGeom prst="rect">
            <a:avLst/>
          </a:prstGeom>
        </p:spPr>
        <p:txBody>
          <a:bodyPr lIns="0" tIns="0" rIns="0" bIns="0" rtlCol="0" anchor="t">
            <a:spAutoFit/>
          </a:bodyPr>
          <a:lstStyle/>
          <a:p>
            <a:pPr algn="l">
              <a:lnSpc>
                <a:spcPts val="3919"/>
              </a:lnSpc>
            </a:pPr>
            <a:r>
              <a:rPr lang="en-US" sz="2799" spc="69">
                <a:solidFill>
                  <a:srgbClr val="130F54"/>
                </a:solidFill>
                <a:latin typeface="Telegraf"/>
                <a:ea typeface="Telegraf"/>
                <a:cs typeface="Telegraf"/>
                <a:sym typeface="Telegraf"/>
              </a:rPr>
              <a:t>A </a:t>
            </a:r>
            <a:r>
              <a:rPr lang="en-US" sz="2799" b="1" spc="69">
                <a:solidFill>
                  <a:srgbClr val="EF404E"/>
                </a:solidFill>
                <a:latin typeface="Telegraf Bold"/>
                <a:ea typeface="Telegraf Bold"/>
                <a:cs typeface="Telegraf Bold"/>
                <a:sym typeface="Telegraf Bold"/>
              </a:rPr>
              <a:t>judicial warrant</a:t>
            </a:r>
            <a:r>
              <a:rPr lang="en-US" sz="2799" spc="69">
                <a:solidFill>
                  <a:srgbClr val="130F54"/>
                </a:solidFill>
                <a:latin typeface="Telegraf"/>
                <a:ea typeface="Telegraf"/>
                <a:cs typeface="Telegraf"/>
                <a:sym typeface="Telegraf"/>
              </a:rPr>
              <a:t> is </a:t>
            </a:r>
            <a:r>
              <a:rPr lang="en-US" sz="2799" b="1" spc="69">
                <a:solidFill>
                  <a:srgbClr val="EF404E"/>
                </a:solidFill>
                <a:latin typeface="Telegraf Bold"/>
                <a:ea typeface="Telegraf Bold"/>
                <a:cs typeface="Telegraf Bold"/>
                <a:sym typeface="Telegraf Bold"/>
              </a:rPr>
              <a:t>signed by a judge</a:t>
            </a:r>
            <a:r>
              <a:rPr lang="en-US" sz="2799" spc="69">
                <a:solidFill>
                  <a:srgbClr val="130F54"/>
                </a:solidFill>
                <a:latin typeface="Telegraf"/>
                <a:ea typeface="Telegraf"/>
                <a:cs typeface="Telegraf"/>
                <a:sym typeface="Telegraf"/>
              </a:rPr>
              <a:t>. There are two main types: </a:t>
            </a:r>
          </a:p>
          <a:p>
            <a:pPr marL="604519" lvl="1" indent="-302260" algn="l">
              <a:lnSpc>
                <a:spcPts val="3919"/>
              </a:lnSpc>
              <a:buAutoNum type="arabicPeriod"/>
            </a:pPr>
            <a:r>
              <a:rPr lang="en-US" sz="2799" spc="69">
                <a:solidFill>
                  <a:srgbClr val="130F54"/>
                </a:solidFill>
                <a:latin typeface="Telegraf"/>
                <a:ea typeface="Telegraf"/>
                <a:cs typeface="Telegraf"/>
                <a:sym typeface="Telegraf"/>
              </a:rPr>
              <a:t> A </a:t>
            </a:r>
            <a:r>
              <a:rPr lang="en-US" sz="2799" b="1" spc="69">
                <a:solidFill>
                  <a:srgbClr val="EF404E"/>
                </a:solidFill>
                <a:latin typeface="Telegraf Bold"/>
                <a:ea typeface="Telegraf Bold"/>
                <a:cs typeface="Telegraf Bold"/>
                <a:sym typeface="Telegraf Bold"/>
              </a:rPr>
              <a:t>search warrant</a:t>
            </a:r>
            <a:r>
              <a:rPr lang="en-US" sz="2799" spc="69">
                <a:solidFill>
                  <a:srgbClr val="130F54"/>
                </a:solidFill>
                <a:latin typeface="Telegraf"/>
                <a:ea typeface="Telegraf"/>
                <a:cs typeface="Telegraf"/>
                <a:sym typeface="Telegraf"/>
              </a:rPr>
              <a:t> allows law enforcement to enter the address listed on the warrant, but officers can only search the areas and for the items listed.</a:t>
            </a:r>
          </a:p>
          <a:p>
            <a:pPr marL="604519" lvl="1" indent="-302260" algn="l">
              <a:lnSpc>
                <a:spcPts val="3919"/>
              </a:lnSpc>
              <a:buAutoNum type="arabicPeriod"/>
            </a:pPr>
            <a:r>
              <a:rPr lang="en-US" sz="2799" spc="69">
                <a:solidFill>
                  <a:srgbClr val="130F54"/>
                </a:solidFill>
                <a:latin typeface="Telegraf"/>
                <a:ea typeface="Telegraf"/>
                <a:cs typeface="Telegraf"/>
                <a:sym typeface="Telegraf"/>
              </a:rPr>
              <a:t> An </a:t>
            </a:r>
            <a:r>
              <a:rPr lang="en-US" sz="2799" b="1" spc="69">
                <a:solidFill>
                  <a:srgbClr val="EF404E"/>
                </a:solidFill>
                <a:latin typeface="Telegraf Bold"/>
                <a:ea typeface="Telegraf Bold"/>
                <a:cs typeface="Telegraf Bold"/>
                <a:sym typeface="Telegraf Bold"/>
              </a:rPr>
              <a:t>arrest warrant</a:t>
            </a:r>
            <a:r>
              <a:rPr lang="en-US" sz="2799" spc="69">
                <a:solidFill>
                  <a:srgbClr val="130F54"/>
                </a:solidFill>
                <a:latin typeface="Telegraf"/>
                <a:ea typeface="Telegraf"/>
                <a:cs typeface="Telegraf"/>
                <a:sym typeface="Telegraf"/>
              </a:rPr>
              <a:t> allows law enforcement to enter the home/workplace of the person listed on the warrant if they believe the person is inside.</a:t>
            </a:r>
          </a:p>
          <a:p>
            <a:pPr algn="l">
              <a:lnSpc>
                <a:spcPts val="3919"/>
              </a:lnSpc>
            </a:pPr>
            <a:endParaRPr lang="en-US" sz="2799" spc="69">
              <a:solidFill>
                <a:srgbClr val="130F54"/>
              </a:solidFill>
              <a:latin typeface="Telegraf"/>
              <a:ea typeface="Telegraf"/>
              <a:cs typeface="Telegraf"/>
              <a:sym typeface="Telegraf"/>
            </a:endParaRPr>
          </a:p>
          <a:p>
            <a:pPr algn="l">
              <a:lnSpc>
                <a:spcPts val="3919"/>
              </a:lnSpc>
            </a:pPr>
            <a:r>
              <a:rPr lang="en-US" sz="2799" spc="69">
                <a:solidFill>
                  <a:srgbClr val="130F54"/>
                </a:solidFill>
                <a:latin typeface="Telegraf"/>
                <a:ea typeface="Telegraf"/>
                <a:cs typeface="Telegraf"/>
                <a:sym typeface="Telegraf"/>
              </a:rPr>
              <a:t>An </a:t>
            </a:r>
            <a:r>
              <a:rPr lang="en-US" sz="2799" b="1" spc="69">
                <a:solidFill>
                  <a:srgbClr val="EF404E"/>
                </a:solidFill>
                <a:latin typeface="Telegraf Bold"/>
                <a:ea typeface="Telegraf Bold"/>
                <a:cs typeface="Telegraf Bold"/>
                <a:sym typeface="Telegraf Bold"/>
              </a:rPr>
              <a:t>administrative warrant</a:t>
            </a:r>
            <a:r>
              <a:rPr lang="en-US" sz="2799" spc="69">
                <a:solidFill>
                  <a:srgbClr val="130F54"/>
                </a:solidFill>
                <a:latin typeface="Telegraf"/>
                <a:ea typeface="Telegraf"/>
                <a:cs typeface="Telegraf"/>
                <a:sym typeface="Telegraf"/>
              </a:rPr>
              <a:t> (“ICE warrant”) does NOT allow officers to enter a home/workplace without consent. </a:t>
            </a:r>
            <a:r>
              <a:rPr lang="en-US" sz="2799" b="1" spc="69">
                <a:solidFill>
                  <a:srgbClr val="EF404E"/>
                </a:solidFill>
                <a:latin typeface="Telegraf Bold"/>
                <a:ea typeface="Telegraf Bold"/>
                <a:cs typeface="Telegraf Bold"/>
                <a:sym typeface="Telegraf Bold"/>
              </a:rPr>
              <a:t>This is NOT signed by a judge.</a:t>
            </a:r>
          </a:p>
          <a:p>
            <a:pPr algn="l">
              <a:lnSpc>
                <a:spcPts val="3919"/>
              </a:lnSpc>
            </a:pPr>
            <a:endParaRPr lang="en-US" sz="2799" b="1" spc="69">
              <a:solidFill>
                <a:srgbClr val="EF404E"/>
              </a:solidFill>
              <a:latin typeface="Telegraf Bold"/>
              <a:ea typeface="Telegraf Bold"/>
              <a:cs typeface="Telegraf Bold"/>
              <a:sym typeface="Telegraf Bold"/>
            </a:endParaRPr>
          </a:p>
        </p:txBody>
      </p:sp>
      <p:sp>
        <p:nvSpPr>
          <p:cNvPr id="12" name="TextBox 12"/>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33</Slides>
  <Notes>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KYR slides master</dc:title>
  <cp:revision>2</cp:revision>
  <dcterms:created xsi:type="dcterms:W3CDTF">2006-08-16T00:00:00Z</dcterms:created>
  <dcterms:modified xsi:type="dcterms:W3CDTF">2025-03-27T20:19:28Z</dcterms:modified>
  <dc:identifier>DAGc3duPDJ4</dc:identifier>
</cp:coreProperties>
</file>